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gif" ContentType="image/gif"/>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6" r:id="rId2"/>
    <p:sldId id="258" r:id="rId3"/>
    <p:sldId id="264" r:id="rId4"/>
    <p:sldId id="263" r:id="rId5"/>
    <p:sldId id="266" r:id="rId6"/>
    <p:sldId id="268" r:id="rId7"/>
    <p:sldId id="270" r:id="rId8"/>
    <p:sldId id="271" r:id="rId9"/>
    <p:sldId id="272" r:id="rId10"/>
    <p:sldId id="284" r:id="rId11"/>
    <p:sldId id="279" r:id="rId12"/>
    <p:sldId id="282" r:id="rId13"/>
    <p:sldId id="296" r:id="rId14"/>
    <p:sldId id="285" r:id="rId15"/>
    <p:sldId id="298" r:id="rId16"/>
    <p:sldId id="297" r:id="rId17"/>
    <p:sldId id="277" r:id="rId18"/>
    <p:sldId id="278" r:id="rId19"/>
    <p:sldId id="281" r:id="rId20"/>
    <p:sldId id="280" r:id="rId21"/>
    <p:sldId id="302" r:id="rId22"/>
    <p:sldId id="287" r:id="rId23"/>
    <p:sldId id="291" r:id="rId24"/>
    <p:sldId id="289" r:id="rId25"/>
    <p:sldId id="290" r:id="rId26"/>
    <p:sldId id="292" r:id="rId27"/>
    <p:sldId id="299" r:id="rId28"/>
    <p:sldId id="300" r:id="rId29"/>
    <p:sldId id="303" r:id="rId30"/>
    <p:sldId id="293" r:id="rId31"/>
    <p:sldId id="283" r:id="rId32"/>
    <p:sldId id="294" r:id="rId33"/>
    <p:sldId id="288" r:id="rId34"/>
    <p:sldId id="305" r:id="rId35"/>
    <p:sldId id="301" r:id="rId36"/>
    <p:sldId id="269" r:id="rId37"/>
    <p:sldId id="273" r:id="rId38"/>
    <p:sldId id="286" r:id="rId39"/>
    <p:sldId id="276" r:id="rId40"/>
    <p:sldId id="295" r:id="rId41"/>
    <p:sldId id="275" r:id="rId42"/>
    <p:sldId id="262" r:id="rId43"/>
    <p:sldId id="274" r:id="rId44"/>
    <p:sldId id="304" r:id="rId45"/>
    <p:sldId id="265" r:id="rId46"/>
    <p:sldId id="259" r:id="rId47"/>
    <p:sldId id="261" r:id="rId48"/>
    <p:sldId id="260" r:id="rId49"/>
  </p:sldIdLst>
  <p:sldSz cx="13012738" cy="7315200"/>
  <p:notesSz cx="6858000" cy="9144000"/>
  <p:defaultTextStyle>
    <a:defPPr>
      <a:defRPr lang="ru-RU"/>
    </a:defPPr>
    <a:lvl1pPr marL="0" algn="l" defTabSz="1161562" rtl="0" eaLnBrk="1" latinLnBrk="0" hangingPunct="1">
      <a:defRPr sz="2300" kern="1200">
        <a:solidFill>
          <a:schemeClr val="tx1"/>
        </a:solidFill>
        <a:latin typeface="+mn-lt"/>
        <a:ea typeface="+mn-ea"/>
        <a:cs typeface="+mn-cs"/>
      </a:defRPr>
    </a:lvl1pPr>
    <a:lvl2pPr marL="580781" algn="l" defTabSz="1161562" rtl="0" eaLnBrk="1" latinLnBrk="0" hangingPunct="1">
      <a:defRPr sz="2300" kern="1200">
        <a:solidFill>
          <a:schemeClr val="tx1"/>
        </a:solidFill>
        <a:latin typeface="+mn-lt"/>
        <a:ea typeface="+mn-ea"/>
        <a:cs typeface="+mn-cs"/>
      </a:defRPr>
    </a:lvl2pPr>
    <a:lvl3pPr marL="1161562" algn="l" defTabSz="1161562" rtl="0" eaLnBrk="1" latinLnBrk="0" hangingPunct="1">
      <a:defRPr sz="2300" kern="1200">
        <a:solidFill>
          <a:schemeClr val="tx1"/>
        </a:solidFill>
        <a:latin typeface="+mn-lt"/>
        <a:ea typeface="+mn-ea"/>
        <a:cs typeface="+mn-cs"/>
      </a:defRPr>
    </a:lvl3pPr>
    <a:lvl4pPr marL="1742343" algn="l" defTabSz="1161562" rtl="0" eaLnBrk="1" latinLnBrk="0" hangingPunct="1">
      <a:defRPr sz="2300" kern="1200">
        <a:solidFill>
          <a:schemeClr val="tx1"/>
        </a:solidFill>
        <a:latin typeface="+mn-lt"/>
        <a:ea typeface="+mn-ea"/>
        <a:cs typeface="+mn-cs"/>
      </a:defRPr>
    </a:lvl4pPr>
    <a:lvl5pPr marL="2323125" algn="l" defTabSz="1161562" rtl="0" eaLnBrk="1" latinLnBrk="0" hangingPunct="1">
      <a:defRPr sz="2300" kern="1200">
        <a:solidFill>
          <a:schemeClr val="tx1"/>
        </a:solidFill>
        <a:latin typeface="+mn-lt"/>
        <a:ea typeface="+mn-ea"/>
        <a:cs typeface="+mn-cs"/>
      </a:defRPr>
    </a:lvl5pPr>
    <a:lvl6pPr marL="2903906" algn="l" defTabSz="1161562" rtl="0" eaLnBrk="1" latinLnBrk="0" hangingPunct="1">
      <a:defRPr sz="2300" kern="1200">
        <a:solidFill>
          <a:schemeClr val="tx1"/>
        </a:solidFill>
        <a:latin typeface="+mn-lt"/>
        <a:ea typeface="+mn-ea"/>
        <a:cs typeface="+mn-cs"/>
      </a:defRPr>
    </a:lvl6pPr>
    <a:lvl7pPr marL="3484687" algn="l" defTabSz="1161562" rtl="0" eaLnBrk="1" latinLnBrk="0" hangingPunct="1">
      <a:defRPr sz="2300" kern="1200">
        <a:solidFill>
          <a:schemeClr val="tx1"/>
        </a:solidFill>
        <a:latin typeface="+mn-lt"/>
        <a:ea typeface="+mn-ea"/>
        <a:cs typeface="+mn-cs"/>
      </a:defRPr>
    </a:lvl7pPr>
    <a:lvl8pPr marL="4065468" algn="l" defTabSz="1161562" rtl="0" eaLnBrk="1" latinLnBrk="0" hangingPunct="1">
      <a:defRPr sz="2300" kern="1200">
        <a:solidFill>
          <a:schemeClr val="tx1"/>
        </a:solidFill>
        <a:latin typeface="+mn-lt"/>
        <a:ea typeface="+mn-ea"/>
        <a:cs typeface="+mn-cs"/>
      </a:defRPr>
    </a:lvl8pPr>
    <a:lvl9pPr marL="4646249" algn="l" defTabSz="1161562" rtl="0" eaLnBrk="1" latinLnBrk="0" hangingPunct="1">
      <a:defRPr sz="2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9A1C"/>
    <a:srgbClr val="1FD328"/>
    <a:srgbClr val="540EE0"/>
    <a:srgbClr val="03FB0F"/>
    <a:srgbClr val="00E668"/>
    <a:srgbClr val="FC4B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73592" autoAdjust="0"/>
  </p:normalViewPr>
  <p:slideViewPr>
    <p:cSldViewPr>
      <p:cViewPr>
        <p:scale>
          <a:sx n="75" d="100"/>
          <a:sy n="75" d="100"/>
        </p:scale>
        <p:origin x="-240" y="906"/>
      </p:cViewPr>
      <p:guideLst>
        <p:guide orient="horz" pos="2304"/>
        <p:guide pos="4099"/>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C2BFEC-64FA-4548-8163-32DB33703671}" type="datetimeFigureOut">
              <a:rPr lang="ru-RU" smtClean="0"/>
              <a:pPr/>
              <a:t>21.11.2010</a:t>
            </a:fld>
            <a:endParaRPr lang="ru-RU" dirty="0"/>
          </a:p>
        </p:txBody>
      </p:sp>
      <p:sp>
        <p:nvSpPr>
          <p:cNvPr id="4" name="Slide Image Placeholder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51A941-A0C4-4993-8107-DFFC02566057}"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Ladies and Gentleman,</a:t>
            </a:r>
            <a:endParaRPr lang="ru-RU"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my name is Valentyn Yanchuk, I represent Hermitech Laboratory, making the software for Education and for Mathematical Modeling in particular. Today I present you one of the most popular products belonging to the MathML Suit - the software for creating the learning activities entitled Tarsia.</a:t>
            </a:r>
            <a:endParaRPr lang="ru-RU" sz="1200" kern="1200" dirty="0" smtClean="0">
              <a:solidFill>
                <a:schemeClr val="tx1"/>
              </a:solidFill>
              <a:latin typeface="+mn-lt"/>
              <a:ea typeface="+mn-ea"/>
              <a:cs typeface="+mn-cs"/>
            </a:endParaRPr>
          </a:p>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a:t>
            </a:fld>
            <a:endParaRPr lang="ru-RU"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Today I will guide you through Tarsia to show how this software can be used in your everyday work with pupils and students. Applying</a:t>
            </a:r>
            <a:r>
              <a:rPr lang="en-US" sz="1200" kern="1200" baseline="0" dirty="0" smtClean="0">
                <a:solidFill>
                  <a:schemeClr val="tx1"/>
                </a:solidFill>
                <a:latin typeface="+mn-lt"/>
                <a:ea typeface="+mn-ea"/>
                <a:cs typeface="+mn-cs"/>
              </a:rPr>
              <a:t> the learning activities in class you will interact fruitfully, earn increasing of pupils’ and students’ motivation, increase their skills in mathematical thinking.</a:t>
            </a:r>
            <a:endParaRPr lang="ru-RU"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7F51A941-A0C4-4993-8107-DFFC02566057}" type="slidenum">
              <a:rPr lang="ru-RU" smtClean="0"/>
              <a:pPr/>
              <a:t>2</a:t>
            </a:fld>
            <a:endParaRPr lang="ru-R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a:t>
            </a:r>
            <a:r>
              <a:rPr lang="en-US" baseline="0" dirty="0" smtClean="0"/>
              <a:t> start with the definitions of LA, know how to use them in class and what can Tarsia do for you to automate LA creation. Detail overview of the software will give you a glance to the best practices of people using Tarsia for years. Having created the LA once you will transform them further in attractive shapes of nice-looking puzzles. Overview of the resources will show how big the world of Tarsia is. You will be informed about further development plans and your feedback to the questionnaire will give us a view to your real needs.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a:t>
            </a:fld>
            <a:endParaRPr lang="ru-RU"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a:r>
              <a:rPr lang="en-US" dirty="0" smtClean="0"/>
              <a:t>What </a:t>
            </a:r>
            <a:r>
              <a:rPr lang="en-US" smtClean="0"/>
              <a:t>does</a:t>
            </a:r>
            <a:r>
              <a:rPr lang="en-US" baseline="0" smtClean="0"/>
              <a:t> the </a:t>
            </a:r>
            <a:r>
              <a:rPr lang="en-US" smtClean="0"/>
              <a:t>Learning activities mean? </a:t>
            </a:r>
            <a:r>
              <a:rPr lang="en-US" dirty="0" smtClean="0"/>
              <a:t>LA means active learning via physical manipulation with objects,</a:t>
            </a:r>
            <a:r>
              <a:rPr lang="en-US" baseline="0" dirty="0" smtClean="0"/>
              <a:t> since it is derived from Activity to stimulate learning.</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a:t>
            </a:fld>
            <a:endParaRPr lang="ru-R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Indication</a:t>
            </a:r>
            <a:r>
              <a:rPr lang="en-US" baseline="0" dirty="0" smtClean="0"/>
              <a:t> of the activities children solve while they learn something. This is not the only thinking process, it is also the manipulation with the objects, grouping operations and finally puzzle solving. You may see how concentrated children are and how glad they are to do this task.</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5</a:t>
            </a:fld>
            <a:endParaRPr lang="ru-RU"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i="0" dirty="0" smtClean="0"/>
              <a:t>Tarsia</a:t>
            </a:r>
            <a:r>
              <a:rPr lang="en-US" sz="1200" i="0" dirty="0" smtClean="0"/>
              <a:t> covers all the age groups from</a:t>
            </a:r>
            <a:r>
              <a:rPr lang="en-US" sz="1200" i="0" baseline="0" dirty="0" smtClean="0"/>
              <a:t> the </a:t>
            </a:r>
            <a:r>
              <a:rPr lang="en-US" sz="1200" i="0" dirty="0" smtClean="0"/>
              <a:t>kindergartens up to the University level. You can create learning activities</a:t>
            </a:r>
            <a:r>
              <a:rPr lang="en-US" sz="1200" i="0" baseline="0" dirty="0" smtClean="0"/>
              <a:t> to motivate all these groups.</a:t>
            </a:r>
            <a:endParaRPr lang="ru-RU" sz="1200" i="0" dirty="0" smtClean="0"/>
          </a:p>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6</a:t>
            </a:fld>
            <a:endParaRPr lang="ru-R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74638" indent="808038">
              <a:buFont typeface="Wingdings" pitchFamily="2" charset="2"/>
              <a:buNone/>
            </a:pPr>
            <a:r>
              <a:rPr lang="en-US" dirty="0" smtClean="0"/>
              <a:t>Interacting with your learners</a:t>
            </a:r>
            <a:r>
              <a:rPr lang="en-US" baseline="0" dirty="0" smtClean="0"/>
              <a:t> you can know them better – to </a:t>
            </a:r>
            <a:r>
              <a:rPr lang="en-US" i="0" baseline="0" dirty="0" smtClean="0"/>
              <a:t>disclose their talent. Creative and gifted children </a:t>
            </a:r>
            <a:r>
              <a:rPr lang="en-US" sz="1200" i="0" dirty="0" smtClean="0"/>
              <a:t>find the best way to solve the puzzle (grouping similar pieces, outstanding way to build up the solution). Usually they solve the puzzle much quicker than others.</a:t>
            </a:r>
          </a:p>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7</a:t>
            </a:fld>
            <a:endParaRPr lang="ru-RU"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learning environment</a:t>
            </a:r>
            <a:r>
              <a:rPr lang="en-US" baseline="0" dirty="0" smtClean="0"/>
              <a:t> with learning activities is highly motivating, developing the space orientation abilities. Informal view to the problem sometimes is the best way to get better solution.</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8</a:t>
            </a:fld>
            <a:endParaRPr lang="ru-R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74638" indent="808038">
              <a:buFont typeface="Wingdings" pitchFamily="2" charset="2"/>
              <a:buChar char="ü"/>
            </a:pPr>
            <a:r>
              <a:rPr lang="en-US" dirty="0" smtClean="0"/>
              <a:t>Benefits</a:t>
            </a:r>
            <a:r>
              <a:rPr lang="en-US" baseline="0" dirty="0" smtClean="0"/>
              <a:t> of the learning activities are great: </a:t>
            </a:r>
          </a:p>
          <a:p>
            <a:pPr marL="274638" indent="808038">
              <a:buFont typeface="Wingdings" pitchFamily="2" charset="2"/>
              <a:buChar char="ü"/>
            </a:pPr>
            <a:r>
              <a:rPr lang="en-US" baseline="0" dirty="0" smtClean="0"/>
              <a:t>They are easy to create;</a:t>
            </a:r>
          </a:p>
          <a:p>
            <a:pPr marL="274638" indent="808038">
              <a:buFont typeface="Wingdings" pitchFamily="2" charset="2"/>
              <a:buChar char="ü"/>
            </a:pPr>
            <a:r>
              <a:rPr lang="en-US" baseline="0" dirty="0" smtClean="0"/>
              <a:t>children are </a:t>
            </a:r>
            <a:r>
              <a:rPr lang="en-US" sz="1200" dirty="0" smtClean="0"/>
              <a:t>focused on a subject;</a:t>
            </a:r>
          </a:p>
          <a:p>
            <a:pPr marL="1085850" indent="-819150">
              <a:buFont typeface="Wingdings" pitchFamily="2" charset="2"/>
              <a:buChar char="ü"/>
            </a:pPr>
            <a:r>
              <a:rPr lang="en-US" sz="1200" dirty="0" smtClean="0"/>
              <a:t>Cover several aspects of learning at once;</a:t>
            </a:r>
          </a:p>
          <a:p>
            <a:pPr marL="1085850" indent="-819150">
              <a:buFont typeface="Wingdings" pitchFamily="2" charset="2"/>
              <a:buChar char="ü"/>
            </a:pPr>
            <a:r>
              <a:rPr lang="en-US" sz="1200" dirty="0" smtClean="0"/>
              <a:t>A sort of a competition in a group;</a:t>
            </a:r>
          </a:p>
          <a:p>
            <a:pPr marL="1085850" indent="-819150">
              <a:buFont typeface="Wingdings" pitchFamily="2" charset="2"/>
              <a:buChar char="ü"/>
            </a:pPr>
            <a:r>
              <a:rPr lang="en-US" sz="1200" dirty="0" smtClean="0"/>
              <a:t>Can be easily and immediately transformed in</a:t>
            </a:r>
            <a:r>
              <a:rPr lang="en-US" sz="1200" baseline="0" dirty="0" smtClean="0"/>
              <a:t> class</a:t>
            </a:r>
            <a:r>
              <a:rPr lang="en-US" sz="1200" dirty="0" smtClean="0"/>
              <a:t/>
            </a:r>
            <a:br>
              <a:rPr lang="en-US" sz="1200" dirty="0" smtClean="0"/>
            </a:br>
            <a:r>
              <a:rPr lang="en-US" sz="1200" i="1" dirty="0" smtClean="0"/>
              <a:t>(the teacher can always change the task and solution will go in a different way).</a:t>
            </a:r>
          </a:p>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9</a:t>
            </a:fld>
            <a:endParaRPr lang="ru-RU"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a:t>
            </a:r>
            <a:r>
              <a:rPr lang="en-US" baseline="0" dirty="0" smtClean="0"/>
              <a:t> variety of tools for making the activities is wide, but the most useful are specialized and Tarsia belongs to this group.</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10</a:t>
            </a:fld>
            <a:endParaRPr lang="ru-R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dirty="0" smtClean="0"/>
              <a:t>Tarsia</a:t>
            </a:r>
            <a:r>
              <a:rPr lang="en-US" sz="1200" dirty="0" smtClean="0"/>
              <a:t> helps</a:t>
            </a:r>
            <a:r>
              <a:rPr lang="en-US" sz="1200" baseline="0" dirty="0" smtClean="0"/>
              <a:t> you </a:t>
            </a:r>
            <a:r>
              <a:rPr lang="en-US" sz="1200" dirty="0" smtClean="0"/>
              <a:t>create, print out, save and exchange customized jigsaws, domino activities and a variety of rectangular card sorting</a:t>
            </a:r>
            <a:r>
              <a:rPr lang="en-US" sz="1200" baseline="0" dirty="0" smtClean="0"/>
              <a:t> out</a:t>
            </a:r>
            <a:r>
              <a:rPr lang="en-US" sz="1200" dirty="0" smtClean="0"/>
              <a:t> activities.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11</a:t>
            </a:fld>
            <a:endParaRPr lang="ru-RU"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When LA</a:t>
            </a:r>
            <a:r>
              <a:rPr lang="en-US" baseline="0" dirty="0" smtClean="0"/>
              <a:t> can be used: during the training session and practicing at home. However teachers mention that new topics delivery supported with puzzles will be adopted much faster.</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12</a:t>
            </a:fld>
            <a:endParaRPr lang="ru-R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150000"/>
              </a:lnSpc>
            </a:pPr>
            <a:r>
              <a:rPr lang="en-US" sz="1200" dirty="0" smtClean="0"/>
              <a:t>activities in Tarsia can be prepared in a way ready to print and then to cut out. </a:t>
            </a:r>
          </a:p>
          <a:p>
            <a:pPr>
              <a:lnSpc>
                <a:spcPct val="150000"/>
              </a:lnSpc>
            </a:pPr>
            <a:r>
              <a:rPr lang="en-US" sz="1200" dirty="0" smtClean="0"/>
              <a:t>There are several types of activity:</a:t>
            </a:r>
          </a:p>
          <a:p>
            <a:pPr>
              <a:lnSpc>
                <a:spcPct val="150000"/>
              </a:lnSpc>
              <a:buFont typeface="Wingdings" pitchFamily="2" charset="2"/>
              <a:buChar char="Ø"/>
            </a:pPr>
            <a:r>
              <a:rPr lang="en-US" sz="1200" dirty="0" smtClean="0"/>
              <a:t> hexagonal jigsaws made up of equilateral triangles;</a:t>
            </a:r>
          </a:p>
          <a:p>
            <a:pPr>
              <a:lnSpc>
                <a:spcPct val="150000"/>
              </a:lnSpc>
              <a:buFont typeface="Wingdings" pitchFamily="2" charset="2"/>
              <a:buChar char="Ø"/>
            </a:pPr>
            <a:r>
              <a:rPr lang="en-US" sz="1200" dirty="0" smtClean="0"/>
              <a:t> different sets of rectangular cards with expressions;</a:t>
            </a:r>
          </a:p>
          <a:p>
            <a:pPr>
              <a:lnSpc>
                <a:spcPct val="150000"/>
              </a:lnSpc>
              <a:buFont typeface="Wingdings" pitchFamily="2" charset="2"/>
              <a:buChar char="Ø"/>
            </a:pPr>
            <a:r>
              <a:rPr lang="en-US" sz="1200" dirty="0" smtClean="0"/>
              <a:t> dominoes for a domino activity </a:t>
            </a:r>
          </a:p>
          <a:p>
            <a:pPr>
              <a:lnSpc>
                <a:spcPct val="150000"/>
              </a:lnSpc>
              <a:buFont typeface="Wingdings" pitchFamily="2" charset="2"/>
              <a:buChar char="Ø"/>
            </a:pPr>
            <a:r>
              <a:rPr lang="en-US" sz="1200" dirty="0" smtClean="0"/>
              <a:t>students discussion circle etc.</a:t>
            </a:r>
            <a:endParaRPr lang="ru-RU" sz="1200" dirty="0" smtClean="0">
              <a:solidFill>
                <a:prstClr val="black"/>
              </a:solidFill>
              <a:cs typeface="Arial" pitchFamily="34" charset="0"/>
            </a:endParaRPr>
          </a:p>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13</a:t>
            </a:fld>
            <a:endParaRPr lang="ru-RU"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Currently Tarsia is applied in Math (the</a:t>
            </a:r>
            <a:r>
              <a:rPr lang="en-US" baseline="0" dirty="0" smtClean="0"/>
              <a:t> most popular), field of Linguistics, Chemistry and much more.</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14</a:t>
            </a:fld>
            <a:endParaRPr lang="ru-R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Certain level of automation (benefits in comparison with paper-based and editor-based puzzles)</a:t>
            </a:r>
            <a:r>
              <a:rPr lang="en-US" baseline="0" dirty="0" smtClean="0"/>
              <a:t> is provided in Tarsia: Built in equation editor; </a:t>
            </a:r>
            <a:r>
              <a:rPr lang="en-US" sz="1200" dirty="0" smtClean="0"/>
              <a:t>Extensibility of puzzles templates;</a:t>
            </a:r>
            <a:endParaRPr kumimoji="0" lang="en-US" sz="1200" b="0" i="0" u="none" strike="noStrike" kern="1200" cap="none" spc="0" normalizeH="0" baseline="0" noProof="0" dirty="0" smtClean="0">
              <a:ln>
                <a:noFill/>
              </a:ln>
              <a:solidFill>
                <a:schemeClr val="tx1"/>
              </a:solidFill>
              <a:effectLst/>
              <a:uLnTx/>
              <a:uFillTx/>
              <a:latin typeface="+mn-lt"/>
              <a:ea typeface="+mn-ea"/>
              <a:cs typeface="+mn-cs"/>
            </a:endParaRPr>
          </a:p>
          <a:p>
            <a:r>
              <a:rPr lang="en-US" baseline="0" dirty="0" smtClean="0"/>
              <a:t>solution verification is available at the table and output views; it provides solution verification, random placement of the formulae, transformation of one puzzle type to another etc.</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15</a:t>
            </a:fld>
            <a:endParaRPr lang="ru-RU"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Originally </a:t>
            </a:r>
            <a:r>
              <a:rPr lang="en-US" baseline="0" dirty="0" smtClean="0"/>
              <a:t>Tarsia was initiated by the Ministry of Education, UK promoted by the Standard Unit, which provided the centralized distribution of the materials for the schools. </a:t>
            </a:r>
            <a:br>
              <a:rPr lang="en-US" baseline="0" dirty="0" smtClean="0"/>
            </a:br>
            <a:r>
              <a:rPr lang="en-US" baseline="0" dirty="0" smtClean="0"/>
              <a:t>Further, Tarsia was gladly met by teachers of Math and Math society itself. Now Tarsia has its own fans around the world.</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16</a:t>
            </a:fld>
            <a:endParaRPr lang="ru-R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Variety</a:t>
            </a:r>
            <a:r>
              <a:rPr lang="en-US" baseline="0" dirty="0" smtClean="0"/>
              <a:t> of puzzles is big, please note here are indicated 7 groups of puzzles, namely: Standard and Extended Jigsaws, Dominos, Follow me cards, Rectangular cards, matching rectangular cards, Student discussion circle. </a:t>
            </a:r>
            <a:r>
              <a:rPr lang="en-US" i="1" baseline="0" dirty="0" smtClean="0"/>
              <a:t>Extended Jigsaws are more complicated in comparison with Standard once having outer unpaired expressions, where as Standard has empty edges.</a:t>
            </a:r>
            <a:endParaRPr lang="ru-RU" i="1"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17</a:t>
            </a:fld>
            <a:endParaRPr lang="ru-RU"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Formulator Tarsia is intended to help you prepare the activities just from the initial typing</a:t>
            </a:r>
            <a:r>
              <a:rPr lang="en-US" baseline="0" dirty="0" smtClean="0"/>
              <a:t> the pairs for the activity up the solved puzzle printing. Let us discover how it is made.</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18</a:t>
            </a:fld>
            <a:endParaRPr lang="ru-R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Creating</a:t>
            </a:r>
            <a:r>
              <a:rPr lang="en-US" baseline="0" dirty="0" smtClean="0"/>
              <a:t> the new activity starts from the selection of the appropriate template. The icons of activities somehow reflect the output view of the jigsaw. All the templates are provided with the description, telling what figure and kind this activity represents.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19</a:t>
            </a:fld>
            <a:endParaRPr lang="ru-RU"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Expression</a:t>
            </a:r>
            <a:r>
              <a:rPr lang="en-US" baseline="0" dirty="0" smtClean="0"/>
              <a:t> editing is possible in the input view, where the equivalent pairs are to be typed. Standard toolbar can be presented in single and tabbed view (will be explained further), bottom navigation toolbar, where you switch between views. Right hand navigation bar letting  you switch between input equivalent expressions.</a:t>
            </a:r>
          </a:p>
        </p:txBody>
      </p:sp>
      <p:sp>
        <p:nvSpPr>
          <p:cNvPr id="4" name="Slide Number Placeholder 3"/>
          <p:cNvSpPr>
            <a:spLocks noGrp="1"/>
          </p:cNvSpPr>
          <p:nvPr>
            <p:ph type="sldNum" sz="quarter" idx="10"/>
          </p:nvPr>
        </p:nvSpPr>
        <p:spPr/>
        <p:txBody>
          <a:bodyPr/>
          <a:lstStyle/>
          <a:p>
            <a:fld id="{7F51A941-A0C4-4993-8107-DFFC02566057}" type="slidenum">
              <a:rPr lang="ru-RU" smtClean="0"/>
              <a:pPr/>
              <a:t>20</a:t>
            </a:fld>
            <a:endParaRPr lang="ru-R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Typing</a:t>
            </a:r>
            <a:r>
              <a:rPr lang="en-US" baseline="0" dirty="0" smtClean="0"/>
              <a:t> of the expression will be ultimately easy if you apply to styles and size presets. Using styles you can affect changes to those inputs provided with the certain style. The image below indicates two single expressions typed using different styles.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21</a:t>
            </a:fld>
            <a:endParaRPr lang="ru-RU"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Changing the Layout</a:t>
            </a:r>
            <a:r>
              <a:rPr lang="en-US" baseline="0" dirty="0" smtClean="0"/>
              <a:t> of the software you may have the tabbed or merged view of the toolbar depending on the preferences of the customers. </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22</a:t>
            </a:fld>
            <a:endParaRPr lang="ru-R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Here we give the basic toolbar</a:t>
            </a:r>
            <a:r>
              <a:rPr lang="en-US" baseline="0" dirty="0" smtClean="0"/>
              <a:t> templates list and as you see it is really a big list. Each of groups comprises the specific templates, which can be indicated at further slides.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23</a:t>
            </a:fld>
            <a:endParaRPr lang="ru-RU"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rgbClr val="000000"/>
                </a:solidFill>
                <a:ea typeface="Calibri" pitchFamily="34" charset="0"/>
                <a:cs typeface="Book-Antiqua"/>
              </a:rPr>
              <a:t>Upper(1) and lower(2) input slots are to be filled out with pairs of equivalent expressions. As</a:t>
            </a:r>
            <a:r>
              <a:rPr lang="en-US" sz="1200" baseline="0" dirty="0" smtClean="0">
                <a:solidFill>
                  <a:srgbClr val="000000"/>
                </a:solidFill>
                <a:ea typeface="Calibri" pitchFamily="34" charset="0"/>
                <a:cs typeface="Book-Antiqua"/>
              </a:rPr>
              <a:t> you see the tabbed view is switched to the presentation view, where you select the respective slot for making the authoring of a mathematical expression.</a:t>
            </a:r>
            <a:r>
              <a:rPr lang="en-US" sz="1200" dirty="0" smtClean="0">
                <a:solidFill>
                  <a:srgbClr val="000000"/>
                </a:solidFill>
                <a:ea typeface="Calibri" pitchFamily="34" charset="0"/>
                <a:cs typeface="Book-Antiqua"/>
              </a:rPr>
              <a:t> Navigation between inputs can be made either with Right Hand Navigation toolbar (4) or via keyboard shortcuts: Shift+Alt+Up for previous input</a:t>
            </a:r>
            <a:r>
              <a:rPr lang="en-US" sz="1200" baseline="0" dirty="0" smtClean="0">
                <a:solidFill>
                  <a:srgbClr val="000000"/>
                </a:solidFill>
                <a:ea typeface="Calibri" pitchFamily="34" charset="0"/>
                <a:cs typeface="Book-Antiqua"/>
              </a:rPr>
              <a:t> </a:t>
            </a:r>
            <a:r>
              <a:rPr lang="en-US" sz="1200" dirty="0" smtClean="0">
                <a:solidFill>
                  <a:srgbClr val="000000"/>
                </a:solidFill>
                <a:ea typeface="Calibri" pitchFamily="34" charset="0"/>
                <a:cs typeface="Book-Antiqua"/>
              </a:rPr>
              <a:t>or Shift+Alt+Down for</a:t>
            </a:r>
            <a:r>
              <a:rPr lang="en-US" sz="1200" baseline="0" dirty="0" smtClean="0">
                <a:solidFill>
                  <a:srgbClr val="000000"/>
                </a:solidFill>
                <a:ea typeface="Calibri" pitchFamily="34" charset="0"/>
                <a:cs typeface="Book-Antiqua"/>
              </a:rPr>
              <a:t> the next pair</a:t>
            </a:r>
            <a:r>
              <a:rPr lang="en-US" sz="1200" dirty="0" smtClean="0">
                <a:solidFill>
                  <a:srgbClr val="000000"/>
                </a:solidFill>
                <a:ea typeface="Calibri" pitchFamily="34" charset="0"/>
                <a:cs typeface="Book-Antiqua"/>
              </a:rPr>
              <a:t>. Number (3) represents the division</a:t>
            </a:r>
            <a:r>
              <a:rPr lang="en-US" sz="1200" baseline="0" dirty="0" smtClean="0">
                <a:solidFill>
                  <a:srgbClr val="000000"/>
                </a:solidFill>
                <a:ea typeface="Calibri" pitchFamily="34" charset="0"/>
                <a:cs typeface="Book-Antiqua"/>
              </a:rPr>
              <a:t> and radicals templates’ list – the one of those we were considering at the previous slide.</a:t>
            </a:r>
            <a:endParaRPr lang="ru-RU" sz="1200" dirty="0" smtClean="0">
              <a:solidFill>
                <a:prstClr val="black"/>
              </a:solidFill>
              <a:cs typeface="Arial" pitchFamily="34" charset="0"/>
            </a:endParaRPr>
          </a:p>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24</a:t>
            </a:fld>
            <a:endParaRPr lang="ru-R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Table view is provided to check the equivalent pairs.</a:t>
            </a:r>
            <a:r>
              <a:rPr lang="en-US" baseline="0" dirty="0" smtClean="0"/>
              <a:t> Zoom tool enables the magnification of the page and the expression scale button enables to change the expression size. It will be further explained.</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25</a:t>
            </a:fld>
            <a:endParaRPr lang="ru-RU"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There</a:t>
            </a:r>
            <a:r>
              <a:rPr lang="en-US" baseline="0" dirty="0" smtClean="0"/>
              <a:t> are several types of the output view, which differs by the style of printing (normal and shaded) and by the size (Normal and Large-size). </a:t>
            </a:r>
            <a:r>
              <a:rPr lang="en-US" sz="1200" dirty="0" smtClean="0"/>
              <a:t>‘</a:t>
            </a:r>
            <a:r>
              <a:rPr lang="en-US" sz="1200" b="1" dirty="0" smtClean="0"/>
              <a:t>Large size</a:t>
            </a:r>
            <a:r>
              <a:rPr lang="en-US" sz="1200" dirty="0" smtClean="0"/>
              <a:t>’ buttons allow you to produce a large puzzle which might be helpful to learners with visual impairments. ‘</a:t>
            </a:r>
            <a:r>
              <a:rPr lang="en-US" sz="1200" b="1" dirty="0" smtClean="0"/>
              <a:t>Shaded</a:t>
            </a:r>
            <a:r>
              <a:rPr lang="en-US" sz="1200" dirty="0" smtClean="0"/>
              <a:t>’ outputs are</a:t>
            </a:r>
            <a:r>
              <a:rPr lang="en-US" sz="1200" baseline="0" dirty="0" smtClean="0"/>
              <a:t> </a:t>
            </a:r>
            <a:r>
              <a:rPr lang="en-US" sz="1200" dirty="0" smtClean="0"/>
              <a:t>designed to simplify the orientation of the inputs to reflect the solution in the chess-like style. </a:t>
            </a:r>
            <a:endParaRPr lang="ru-RU" sz="1200" dirty="0" smtClean="0"/>
          </a:p>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26</a:t>
            </a:fld>
            <a:endParaRPr lang="ru-R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Here</a:t>
            </a:r>
            <a:r>
              <a:rPr lang="en-US" baseline="0" dirty="0" smtClean="0"/>
              <a:t> we illustrate normal, large-size and shaded outputs.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27</a:t>
            </a:fld>
            <a:endParaRPr lang="ru-RU"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If</a:t>
            </a:r>
            <a:r>
              <a:rPr lang="en-US" baseline="0" dirty="0" smtClean="0"/>
              <a:t> the whole set of cards seems to be difficult to some of your pupils or students, please refer to the Simplified version. Learners will benefit from start with the simple version to understand the idea of putting the pieces together and then proceed with the full version.</a:t>
            </a:r>
          </a:p>
        </p:txBody>
      </p:sp>
      <p:sp>
        <p:nvSpPr>
          <p:cNvPr id="4" name="Slide Number Placeholder 3"/>
          <p:cNvSpPr>
            <a:spLocks noGrp="1"/>
          </p:cNvSpPr>
          <p:nvPr>
            <p:ph type="sldNum" sz="quarter" idx="10"/>
          </p:nvPr>
        </p:nvSpPr>
        <p:spPr/>
        <p:txBody>
          <a:bodyPr/>
          <a:lstStyle/>
          <a:p>
            <a:fld id="{7F51A941-A0C4-4993-8107-DFFC02566057}" type="slidenum">
              <a:rPr lang="ru-RU" smtClean="0"/>
              <a:pPr/>
              <a:t>28</a:t>
            </a:fld>
            <a:endParaRPr lang="ru-R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Whenever</a:t>
            </a:r>
            <a:r>
              <a:rPr lang="en-US" baseline="0" dirty="0" smtClean="0"/>
              <a:t> you need to change the expression size please apply to the Expression scale button available at the Table, Output, Solution and Background view. You do not need to adjust each expression with the new parameters, just scale them all and see the output until your needs are met.</a:t>
            </a:r>
          </a:p>
        </p:txBody>
      </p:sp>
      <p:sp>
        <p:nvSpPr>
          <p:cNvPr id="4" name="Slide Number Placeholder 3"/>
          <p:cNvSpPr>
            <a:spLocks noGrp="1"/>
          </p:cNvSpPr>
          <p:nvPr>
            <p:ph type="sldNum" sz="quarter" idx="10"/>
          </p:nvPr>
        </p:nvSpPr>
        <p:spPr/>
        <p:txBody>
          <a:bodyPr/>
          <a:lstStyle/>
          <a:p>
            <a:fld id="{7F51A941-A0C4-4993-8107-DFFC02566057}" type="slidenum">
              <a:rPr lang="ru-RU" smtClean="0"/>
              <a:pPr/>
              <a:t>29</a:t>
            </a:fld>
            <a:endParaRPr lang="ru-RU"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Backside</a:t>
            </a:r>
            <a:r>
              <a:rPr lang="en-US" baseline="0" dirty="0" smtClean="0"/>
              <a:t> images and marks will be absolutely essential if you have numerous tasks to sort out. Different backgrounds for different files will let separate cards belonging to different tasks.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30</a:t>
            </a:fld>
            <a:endParaRPr lang="ru-RU"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Besides settings of the parameters</a:t>
            </a:r>
            <a:r>
              <a:rPr lang="en-US" baseline="0" dirty="0" smtClean="0"/>
              <a:t> for printing directly it is possible to install PDF exchange driver. It will enables conversion of the puzzle to the PDF format. Such files are usually stored in the libraries and repositories of the math resources.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31</a:t>
            </a:fld>
            <a:endParaRPr lang="ru-RU"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Let</a:t>
            </a:r>
            <a:r>
              <a:rPr lang="en-US" baseline="0" dirty="0" smtClean="0"/>
              <a:t> us demonstrate the printing outputs. The cards to be cut out, the table to check the correspondence of the equivalent pairs and the solution output, which is not to be given to the pupils or students. Solution is intended for the teachers, who has to check the solved tasks.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32</a:t>
            </a:fld>
            <a:endParaRPr lang="ru-RU"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You</a:t>
            </a:r>
            <a:r>
              <a:rPr lang="en-US" baseline="0" dirty="0" smtClean="0"/>
              <a:t> can easily transform one activity to one another. Changing of template is simple operation but cannot be reverted. Making change of bigger number of cards into smaller cannot be rolled back. Such functionality significantly simplify implementation of the tasks for the activity presented in different shapes.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33</a:t>
            </a:fld>
            <a:endParaRPr lang="ru-RU"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Expression</a:t>
            </a:r>
            <a:r>
              <a:rPr lang="en-US" baseline="0" dirty="0" smtClean="0"/>
              <a:t> library is intended to pass the input data between activities. Once typed equivalent expression pairs can be placed into the expression library and further, placed into the new activities by means of import of the intermediate xml files. You can pass either single expressions or import all of them at once. This operation is similar to the activity changing type with the difference you can customize what data you wish to place and at what place of the target file.</a:t>
            </a:r>
          </a:p>
          <a:p>
            <a:r>
              <a:rPr lang="en-US" baseline="0" dirty="0" smtClean="0"/>
              <a:t>With the Expression library you can: create a new library, export data from the existent file to the certain library and you can import data from the library.</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34</a:t>
            </a:fld>
            <a:endParaRPr lang="ru-RU"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Options and</a:t>
            </a:r>
            <a:r>
              <a:rPr lang="en-US" baseline="0" dirty="0" smtClean="0"/>
              <a:t> settings adjust the software views along with basic functionality and settings for internal format processing. Following the options items user can adjust them according to the needs. Usability of the adjustment hides in the Presets, organized for the basic skilled customers, they can customize settings according to 5 possible profiles.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35</a:t>
            </a:fld>
            <a:endParaRPr lang="ru-RU"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Architecture of Tarsia</a:t>
            </a:r>
            <a:r>
              <a:rPr lang="en-US" baseline="0" dirty="0" smtClean="0"/>
              <a:t> is simple to explain: the core of the software represents Formulator MathML and the output of the software is provided in the XML format, which makes the transformation of the data very simple. Openness of the software is made basing on XML support for both: templates and data management.</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36</a:t>
            </a:fld>
            <a:endParaRPr lang="ru-RU"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Please have a</a:t>
            </a:r>
            <a:r>
              <a:rPr lang="en-US" baseline="0" dirty="0" smtClean="0"/>
              <a:t> look at the expansion of Tarsia to other countries. Historically it was originating in UK and then, it moved to the US along with the countries of EU and UA. The team receives the request from lots of countries and this number demonstrate the permanent growth.</a:t>
            </a:r>
          </a:p>
        </p:txBody>
      </p:sp>
      <p:sp>
        <p:nvSpPr>
          <p:cNvPr id="4" name="Slide Number Placeholder 3"/>
          <p:cNvSpPr>
            <a:spLocks noGrp="1"/>
          </p:cNvSpPr>
          <p:nvPr>
            <p:ph type="sldNum" sz="quarter" idx="10"/>
          </p:nvPr>
        </p:nvSpPr>
        <p:spPr/>
        <p:txBody>
          <a:bodyPr/>
          <a:lstStyle/>
          <a:p>
            <a:fld id="{7F51A941-A0C4-4993-8107-DFFC02566057}" type="slidenum">
              <a:rPr lang="ru-RU" smtClean="0"/>
              <a:pPr/>
              <a:t>37</a:t>
            </a:fld>
            <a:endParaRPr lang="ru-RU"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Tarsia and</a:t>
            </a:r>
            <a:r>
              <a:rPr lang="en-US" baseline="0" dirty="0" smtClean="0"/>
              <a:t> its core Formulator are made according to the best practices of SCORM implementation. However, the latest technologies of Click-once and Silent setup are available on demand.</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38</a:t>
            </a:fld>
            <a:endParaRPr lang="ru-RU"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Here</a:t>
            </a:r>
            <a:r>
              <a:rPr lang="en-US" baseline="0" dirty="0" smtClean="0"/>
              <a:t> we listed just the most popular resources with Tarsia resources. Naturally the list is very large, but these are the most popular and some of these resources were included into the Tarsia main installation pack.</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39</a:t>
            </a:fld>
            <a:endParaRPr lang="ru-RU"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Since</a:t>
            </a:r>
            <a:r>
              <a:rPr lang="en-US" baseline="0" dirty="0" smtClean="0"/>
              <a:t> Tarsia is friendly with PDF and gives an output in Jigsaw files: a lot of repositories are created on web sites of the math society. Quick exchange of the information and constantly increasing number of puzzles make Tarsia very popular around the world.</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40</a:t>
            </a:fld>
            <a:endParaRPr lang="ru-RU"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Hermitech</a:t>
            </a:r>
            <a:r>
              <a:rPr lang="en-US" dirty="0" smtClean="0"/>
              <a:t> Laboratory</a:t>
            </a:r>
            <a:r>
              <a:rPr lang="en-US" baseline="0" dirty="0" smtClean="0"/>
              <a:t> </a:t>
            </a:r>
            <a:r>
              <a:rPr lang="en-US" dirty="0" smtClean="0"/>
              <a:t>provides all types of Service management, including Incidents and Changes.</a:t>
            </a:r>
            <a:r>
              <a:rPr lang="en-US" baseline="0" dirty="0" smtClean="0"/>
              <a:t> Functional extensions and customization is also available on demand.</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41</a:t>
            </a:fld>
            <a:endParaRPr lang="ru-RU"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Thus you see, the software is easy to use.</a:t>
            </a:r>
            <a:r>
              <a:rPr lang="en-US" baseline="0" dirty="0" smtClean="0"/>
              <a:t> The resources are really numerous and since they are free as well as the software we presented you can download them and print for your pupils or students. The variety of designs and content will increase your performance greatly. Join to the society of teachers using Tarsia.</a:t>
            </a:r>
          </a:p>
          <a:p>
            <a:r>
              <a:rPr lang="en-US" baseline="0" dirty="0" smtClean="0"/>
              <a:t>Remember: Tarsia will let you disclose your own genius and simplify your work with children. It is intended to make the education more fun and to make your job more oriented to thinking process rather than to do the routine.</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42</a:t>
            </a:fld>
            <a:endParaRPr lang="ru-RU"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Our further plans of Tarsia development comprise porting</a:t>
            </a:r>
            <a:r>
              <a:rPr lang="en-US" baseline="0" dirty="0" smtClean="0"/>
              <a:t> it to other platform. Basing on your feedbacks we know whether our plans meet your real needs.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43</a:t>
            </a:fld>
            <a:endParaRPr lang="ru-RU"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solidFill>
                  <a:schemeClr val="tx1"/>
                </a:solidFill>
              </a:rPr>
              <a:t>The</a:t>
            </a:r>
            <a:r>
              <a:rPr lang="en-US" baseline="0" dirty="0" smtClean="0">
                <a:solidFill>
                  <a:schemeClr val="tx1"/>
                </a:solidFill>
              </a:rPr>
              <a:t> majority of teachers in schools will surely prefer to have national localized version of the software. This job is usually done on the basis of the National Grant, as we did with for other  EU members countries. The team provides the customization: recently we collaborated with Sussex Down </a:t>
            </a:r>
            <a:r>
              <a:rPr lang="en-US" baseline="0" dirty="0" err="1" smtClean="0">
                <a:solidFill>
                  <a:schemeClr val="tx1"/>
                </a:solidFill>
              </a:rPr>
              <a:t>Colledge</a:t>
            </a:r>
            <a:r>
              <a:rPr lang="en-US" baseline="0" dirty="0" smtClean="0">
                <a:solidFill>
                  <a:schemeClr val="tx1"/>
                </a:solidFill>
              </a:rPr>
              <a:t>, which required the template Students Discussion Circle.</a:t>
            </a:r>
          </a:p>
          <a:p>
            <a:r>
              <a:rPr lang="en-US" baseline="0" dirty="0" smtClean="0">
                <a:solidFill>
                  <a:schemeClr val="tx1"/>
                </a:solidFill>
              </a:rPr>
              <a:t>Initiating the application for the grant you can receive significant support for making change in Education and we can swiftly satisfy your request. The team is very well experienced in the International collaboration and successfully completed numerous projects in Tempus, NATO and other programs. </a:t>
            </a:r>
            <a:endParaRPr lang="ru-RU" dirty="0">
              <a:solidFill>
                <a:schemeClr val="tx1"/>
              </a:solidFill>
            </a:endParaRPr>
          </a:p>
        </p:txBody>
      </p:sp>
      <p:sp>
        <p:nvSpPr>
          <p:cNvPr id="4" name="Slide Number Placeholder 3"/>
          <p:cNvSpPr>
            <a:spLocks noGrp="1"/>
          </p:cNvSpPr>
          <p:nvPr>
            <p:ph type="sldNum" sz="quarter" idx="10"/>
          </p:nvPr>
        </p:nvSpPr>
        <p:spPr/>
        <p:txBody>
          <a:bodyPr/>
          <a:lstStyle/>
          <a:p>
            <a:fld id="{7F51A941-A0C4-4993-8107-DFFC02566057}" type="slidenum">
              <a:rPr lang="ru-RU" smtClean="0"/>
              <a:pPr/>
              <a:t>44</a:t>
            </a:fld>
            <a:endParaRPr lang="ru-RU"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Please pay</a:t>
            </a:r>
            <a:r>
              <a:rPr lang="en-US" baseline="0" dirty="0" smtClean="0"/>
              <a:t> attention to the Questionnaire and fill it out. It will be highly appreciated if you return it to us either during the conference or by the e-mail, given at the bottom of the paper.</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45</a:t>
            </a:fld>
            <a:endParaRPr lang="ru-RU"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Your feedbacks will help us make Tarsia</a:t>
            </a:r>
            <a:r>
              <a:rPr lang="en-US" baseline="0" dirty="0" smtClean="0"/>
              <a:t> better and the one, meeting your everyday needs.</a:t>
            </a:r>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46</a:t>
            </a:fld>
            <a:endParaRPr lang="ru-RU"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 we can discuss</a:t>
            </a:r>
            <a:r>
              <a:rPr lang="en-US" baseline="0" dirty="0" smtClean="0"/>
              <a:t> the main notions of the materials you have learnt. We may have a look at the software right now, just running the software on the laptop. There are prepared specimens and we can start making our own puzzle to see the whole cycle of puzzle creation.</a:t>
            </a:r>
          </a:p>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47</a:t>
            </a:fld>
            <a:endParaRPr lang="ru-RU"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ru-RU" dirty="0"/>
          </a:p>
        </p:txBody>
      </p:sp>
      <p:sp>
        <p:nvSpPr>
          <p:cNvPr id="4" name="Slide Number Placeholder 3"/>
          <p:cNvSpPr>
            <a:spLocks noGrp="1"/>
          </p:cNvSpPr>
          <p:nvPr>
            <p:ph type="sldNum" sz="quarter" idx="10"/>
          </p:nvPr>
        </p:nvSpPr>
        <p:spPr/>
        <p:txBody>
          <a:bodyPr/>
          <a:lstStyle/>
          <a:p>
            <a:fld id="{7F51A941-A0C4-4993-8107-DFFC02566057}" type="slidenum">
              <a:rPr lang="ru-RU" smtClean="0"/>
              <a:pPr/>
              <a:t>48</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5956" y="2272454"/>
            <a:ext cx="11060827" cy="1568027"/>
          </a:xfrm>
        </p:spPr>
        <p:txBody>
          <a:bodyPr/>
          <a:lstStyle/>
          <a:p>
            <a:r>
              <a:rPr lang="en-US" smtClean="0"/>
              <a:t>Click to edit Master title style</a:t>
            </a:r>
            <a:endParaRPr lang="ru-RU"/>
          </a:p>
        </p:txBody>
      </p:sp>
      <p:sp>
        <p:nvSpPr>
          <p:cNvPr id="3" name="Subtitle 2"/>
          <p:cNvSpPr>
            <a:spLocks noGrp="1"/>
          </p:cNvSpPr>
          <p:nvPr>
            <p:ph type="subTitle" idx="1"/>
          </p:nvPr>
        </p:nvSpPr>
        <p:spPr>
          <a:xfrm>
            <a:off x="1951911" y="4145280"/>
            <a:ext cx="9108917" cy="1869440"/>
          </a:xfrm>
        </p:spPr>
        <p:txBody>
          <a:bodyPr/>
          <a:lstStyle>
            <a:lvl1pPr marL="0" indent="0" algn="ctr">
              <a:buNone/>
              <a:defRPr>
                <a:solidFill>
                  <a:schemeClr val="tx1">
                    <a:tint val="75000"/>
                  </a:schemeClr>
                </a:solidFill>
              </a:defRPr>
            </a:lvl1pPr>
            <a:lvl2pPr marL="580781" indent="0" algn="ctr">
              <a:buNone/>
              <a:defRPr>
                <a:solidFill>
                  <a:schemeClr val="tx1">
                    <a:tint val="75000"/>
                  </a:schemeClr>
                </a:solidFill>
              </a:defRPr>
            </a:lvl2pPr>
            <a:lvl3pPr marL="1161562" indent="0" algn="ctr">
              <a:buNone/>
              <a:defRPr>
                <a:solidFill>
                  <a:schemeClr val="tx1">
                    <a:tint val="75000"/>
                  </a:schemeClr>
                </a:solidFill>
              </a:defRPr>
            </a:lvl3pPr>
            <a:lvl4pPr marL="1742343" indent="0" algn="ctr">
              <a:buNone/>
              <a:defRPr>
                <a:solidFill>
                  <a:schemeClr val="tx1">
                    <a:tint val="75000"/>
                  </a:schemeClr>
                </a:solidFill>
              </a:defRPr>
            </a:lvl4pPr>
            <a:lvl5pPr marL="2323125" indent="0" algn="ctr">
              <a:buNone/>
              <a:defRPr>
                <a:solidFill>
                  <a:schemeClr val="tx1">
                    <a:tint val="75000"/>
                  </a:schemeClr>
                </a:solidFill>
              </a:defRPr>
            </a:lvl5pPr>
            <a:lvl6pPr marL="2903906" indent="0" algn="ctr">
              <a:buNone/>
              <a:defRPr>
                <a:solidFill>
                  <a:schemeClr val="tx1">
                    <a:tint val="75000"/>
                  </a:schemeClr>
                </a:solidFill>
              </a:defRPr>
            </a:lvl6pPr>
            <a:lvl7pPr marL="3484687" indent="0" algn="ctr">
              <a:buNone/>
              <a:defRPr>
                <a:solidFill>
                  <a:schemeClr val="tx1">
                    <a:tint val="75000"/>
                  </a:schemeClr>
                </a:solidFill>
              </a:defRPr>
            </a:lvl7pPr>
            <a:lvl8pPr marL="4065468" indent="0" algn="ctr">
              <a:buNone/>
              <a:defRPr>
                <a:solidFill>
                  <a:schemeClr val="tx1">
                    <a:tint val="75000"/>
                  </a:schemeClr>
                </a:solidFill>
              </a:defRPr>
            </a:lvl8pPr>
            <a:lvl9pPr marL="4646249" indent="0" algn="ctr">
              <a:buNone/>
              <a:defRPr>
                <a:solidFill>
                  <a:schemeClr val="tx1">
                    <a:tint val="75000"/>
                  </a:schemeClr>
                </a:solidFill>
              </a:defRPr>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917" y="4700694"/>
            <a:ext cx="11060827" cy="1452880"/>
          </a:xfrm>
        </p:spPr>
        <p:txBody>
          <a:bodyPr anchor="t"/>
          <a:lstStyle>
            <a:lvl1pPr algn="l">
              <a:defRPr sz="5100" b="1" cap="all"/>
            </a:lvl1pPr>
          </a:lstStyle>
          <a:p>
            <a:r>
              <a:rPr lang="en-US" smtClean="0"/>
              <a:t>Click to edit Master title style</a:t>
            </a:r>
            <a:endParaRPr lang="ru-RU"/>
          </a:p>
        </p:txBody>
      </p:sp>
      <p:sp>
        <p:nvSpPr>
          <p:cNvPr id="3" name="Text Placeholder 2"/>
          <p:cNvSpPr>
            <a:spLocks noGrp="1"/>
          </p:cNvSpPr>
          <p:nvPr>
            <p:ph type="body" idx="1"/>
          </p:nvPr>
        </p:nvSpPr>
        <p:spPr>
          <a:xfrm>
            <a:off x="1027917" y="3100495"/>
            <a:ext cx="11060827" cy="1600199"/>
          </a:xfrm>
        </p:spPr>
        <p:txBody>
          <a:bodyPr anchor="b"/>
          <a:lstStyle>
            <a:lvl1pPr marL="0" indent="0">
              <a:buNone/>
              <a:defRPr sz="2500">
                <a:solidFill>
                  <a:schemeClr val="tx1">
                    <a:tint val="75000"/>
                  </a:schemeClr>
                </a:solidFill>
              </a:defRPr>
            </a:lvl1pPr>
            <a:lvl2pPr marL="580781" indent="0">
              <a:buNone/>
              <a:defRPr sz="2300">
                <a:solidFill>
                  <a:schemeClr val="tx1">
                    <a:tint val="75000"/>
                  </a:schemeClr>
                </a:solidFill>
              </a:defRPr>
            </a:lvl2pPr>
            <a:lvl3pPr marL="1161562" indent="0">
              <a:buNone/>
              <a:defRPr sz="2000">
                <a:solidFill>
                  <a:schemeClr val="tx1">
                    <a:tint val="75000"/>
                  </a:schemeClr>
                </a:solidFill>
              </a:defRPr>
            </a:lvl3pPr>
            <a:lvl4pPr marL="1742343" indent="0">
              <a:buNone/>
              <a:defRPr sz="1800">
                <a:solidFill>
                  <a:schemeClr val="tx1">
                    <a:tint val="75000"/>
                  </a:schemeClr>
                </a:solidFill>
              </a:defRPr>
            </a:lvl4pPr>
            <a:lvl5pPr marL="2323125" indent="0">
              <a:buNone/>
              <a:defRPr sz="1800">
                <a:solidFill>
                  <a:schemeClr val="tx1">
                    <a:tint val="75000"/>
                  </a:schemeClr>
                </a:solidFill>
              </a:defRPr>
            </a:lvl5pPr>
            <a:lvl6pPr marL="2903906" indent="0">
              <a:buNone/>
              <a:defRPr sz="1800">
                <a:solidFill>
                  <a:schemeClr val="tx1">
                    <a:tint val="75000"/>
                  </a:schemeClr>
                </a:solidFill>
              </a:defRPr>
            </a:lvl6pPr>
            <a:lvl7pPr marL="3484687" indent="0">
              <a:buNone/>
              <a:defRPr sz="1800">
                <a:solidFill>
                  <a:schemeClr val="tx1">
                    <a:tint val="75000"/>
                  </a:schemeClr>
                </a:solidFill>
              </a:defRPr>
            </a:lvl7pPr>
            <a:lvl8pPr marL="4065468" indent="0">
              <a:buNone/>
              <a:defRPr sz="1800">
                <a:solidFill>
                  <a:schemeClr val="tx1">
                    <a:tint val="75000"/>
                  </a:schemeClr>
                </a:solidFill>
              </a:defRPr>
            </a:lvl8pPr>
            <a:lvl9pPr marL="4646249" indent="0">
              <a:buNone/>
              <a:defRPr sz="1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650637" y="1706880"/>
            <a:ext cx="5747293" cy="4827694"/>
          </a:xfrm>
        </p:spPr>
        <p:txBody>
          <a:bodyPr/>
          <a:lstStyle>
            <a:lvl1pPr>
              <a:defRPr sz="3600"/>
            </a:lvl1pPr>
            <a:lvl2pPr>
              <a:defRPr sz="3000"/>
            </a:lvl2pPr>
            <a:lvl3pPr>
              <a:defRPr sz="2500"/>
            </a:lvl3pPr>
            <a:lvl4pPr>
              <a:defRPr sz="2300"/>
            </a:lvl4pPr>
            <a:lvl5pPr>
              <a:defRPr sz="2300"/>
            </a:lvl5pPr>
            <a:lvl6pPr>
              <a:defRPr sz="2300"/>
            </a:lvl6pPr>
            <a:lvl7pPr>
              <a:defRPr sz="2300"/>
            </a:lvl7pPr>
            <a:lvl8pPr>
              <a:defRPr sz="2300"/>
            </a:lvl8pPr>
            <a:lvl9pPr>
              <a:defRPr sz="2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614808" y="1706880"/>
            <a:ext cx="5747293" cy="4827694"/>
          </a:xfrm>
        </p:spPr>
        <p:txBody>
          <a:bodyPr/>
          <a:lstStyle>
            <a:lvl1pPr>
              <a:defRPr sz="3600"/>
            </a:lvl1pPr>
            <a:lvl2pPr>
              <a:defRPr sz="3000"/>
            </a:lvl2pPr>
            <a:lvl3pPr>
              <a:defRPr sz="2500"/>
            </a:lvl3pPr>
            <a:lvl4pPr>
              <a:defRPr sz="2300"/>
            </a:lvl4pPr>
            <a:lvl5pPr>
              <a:defRPr sz="2300"/>
            </a:lvl5pPr>
            <a:lvl6pPr>
              <a:defRPr sz="2300"/>
            </a:lvl6pPr>
            <a:lvl7pPr>
              <a:defRPr sz="2300"/>
            </a:lvl7pPr>
            <a:lvl8pPr>
              <a:defRPr sz="2300"/>
            </a:lvl8pPr>
            <a:lvl9pPr>
              <a:defRPr sz="2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u-RU"/>
          </a:p>
        </p:txBody>
      </p:sp>
      <p:sp>
        <p:nvSpPr>
          <p:cNvPr id="3" name="Text Placeholder 2"/>
          <p:cNvSpPr>
            <a:spLocks noGrp="1"/>
          </p:cNvSpPr>
          <p:nvPr>
            <p:ph type="body" idx="1"/>
          </p:nvPr>
        </p:nvSpPr>
        <p:spPr>
          <a:xfrm>
            <a:off x="650637" y="1637454"/>
            <a:ext cx="5749552" cy="682413"/>
          </a:xfrm>
        </p:spPr>
        <p:txBody>
          <a:bodyPr anchor="b"/>
          <a:lstStyle>
            <a:lvl1pPr marL="0" indent="0">
              <a:buNone/>
              <a:defRPr sz="3000" b="1"/>
            </a:lvl1pPr>
            <a:lvl2pPr marL="580781" indent="0">
              <a:buNone/>
              <a:defRPr sz="2500" b="1"/>
            </a:lvl2pPr>
            <a:lvl3pPr marL="1161562" indent="0">
              <a:buNone/>
              <a:defRPr sz="2300" b="1"/>
            </a:lvl3pPr>
            <a:lvl4pPr marL="1742343" indent="0">
              <a:buNone/>
              <a:defRPr sz="2000" b="1"/>
            </a:lvl4pPr>
            <a:lvl5pPr marL="2323125" indent="0">
              <a:buNone/>
              <a:defRPr sz="2000" b="1"/>
            </a:lvl5pPr>
            <a:lvl6pPr marL="2903906" indent="0">
              <a:buNone/>
              <a:defRPr sz="2000" b="1"/>
            </a:lvl6pPr>
            <a:lvl7pPr marL="3484687" indent="0">
              <a:buNone/>
              <a:defRPr sz="2000" b="1"/>
            </a:lvl7pPr>
            <a:lvl8pPr marL="4065468" indent="0">
              <a:buNone/>
              <a:defRPr sz="2000" b="1"/>
            </a:lvl8pPr>
            <a:lvl9pPr marL="4646249" indent="0">
              <a:buNone/>
              <a:defRPr sz="2000" b="1"/>
            </a:lvl9pPr>
          </a:lstStyle>
          <a:p>
            <a:pPr lvl="0"/>
            <a:r>
              <a:rPr lang="en-US" smtClean="0"/>
              <a:t>Click to edit Master text styles</a:t>
            </a:r>
          </a:p>
        </p:txBody>
      </p:sp>
      <p:sp>
        <p:nvSpPr>
          <p:cNvPr id="4" name="Content Placeholder 3"/>
          <p:cNvSpPr>
            <a:spLocks noGrp="1"/>
          </p:cNvSpPr>
          <p:nvPr>
            <p:ph sz="half" idx="2"/>
          </p:nvPr>
        </p:nvSpPr>
        <p:spPr>
          <a:xfrm>
            <a:off x="650637" y="2319867"/>
            <a:ext cx="5749552" cy="4214707"/>
          </a:xfrm>
        </p:spPr>
        <p:txBody>
          <a:bodyPr/>
          <a:lstStyle>
            <a:lvl1pPr>
              <a:defRPr sz="3000"/>
            </a:lvl1pPr>
            <a:lvl2pPr>
              <a:defRPr sz="2500"/>
            </a:lvl2pPr>
            <a:lvl3pPr>
              <a:defRPr sz="23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610291" y="1637454"/>
            <a:ext cx="5751811" cy="682413"/>
          </a:xfrm>
        </p:spPr>
        <p:txBody>
          <a:bodyPr anchor="b"/>
          <a:lstStyle>
            <a:lvl1pPr marL="0" indent="0">
              <a:buNone/>
              <a:defRPr sz="3000" b="1"/>
            </a:lvl1pPr>
            <a:lvl2pPr marL="580781" indent="0">
              <a:buNone/>
              <a:defRPr sz="2500" b="1"/>
            </a:lvl2pPr>
            <a:lvl3pPr marL="1161562" indent="0">
              <a:buNone/>
              <a:defRPr sz="2300" b="1"/>
            </a:lvl3pPr>
            <a:lvl4pPr marL="1742343" indent="0">
              <a:buNone/>
              <a:defRPr sz="2000" b="1"/>
            </a:lvl4pPr>
            <a:lvl5pPr marL="2323125" indent="0">
              <a:buNone/>
              <a:defRPr sz="2000" b="1"/>
            </a:lvl5pPr>
            <a:lvl6pPr marL="2903906" indent="0">
              <a:buNone/>
              <a:defRPr sz="2000" b="1"/>
            </a:lvl6pPr>
            <a:lvl7pPr marL="3484687" indent="0">
              <a:buNone/>
              <a:defRPr sz="2000" b="1"/>
            </a:lvl7pPr>
            <a:lvl8pPr marL="4065468" indent="0">
              <a:buNone/>
              <a:defRPr sz="2000" b="1"/>
            </a:lvl8pPr>
            <a:lvl9pPr marL="4646249" indent="0">
              <a:buNone/>
              <a:defRPr sz="2000" b="1"/>
            </a:lvl9pPr>
          </a:lstStyle>
          <a:p>
            <a:pPr lvl="0"/>
            <a:r>
              <a:rPr lang="en-US" smtClean="0"/>
              <a:t>Click to edit Master text styles</a:t>
            </a:r>
          </a:p>
        </p:txBody>
      </p:sp>
      <p:sp>
        <p:nvSpPr>
          <p:cNvPr id="6" name="Content Placeholder 5"/>
          <p:cNvSpPr>
            <a:spLocks noGrp="1"/>
          </p:cNvSpPr>
          <p:nvPr>
            <p:ph sz="quarter" idx="4"/>
          </p:nvPr>
        </p:nvSpPr>
        <p:spPr>
          <a:xfrm>
            <a:off x="6610291" y="2319867"/>
            <a:ext cx="5751811" cy="4214707"/>
          </a:xfrm>
        </p:spPr>
        <p:txBody>
          <a:bodyPr/>
          <a:lstStyle>
            <a:lvl1pPr>
              <a:defRPr sz="3000"/>
            </a:lvl1pPr>
            <a:lvl2pPr>
              <a:defRPr sz="2500"/>
            </a:lvl2pPr>
            <a:lvl3pPr>
              <a:defRPr sz="23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638" y="291253"/>
            <a:ext cx="4281101" cy="1239520"/>
          </a:xfrm>
        </p:spPr>
        <p:txBody>
          <a:bodyPr anchor="b"/>
          <a:lstStyle>
            <a:lvl1pPr algn="l">
              <a:defRPr sz="2500" b="1"/>
            </a:lvl1pPr>
          </a:lstStyle>
          <a:p>
            <a:r>
              <a:rPr lang="en-US" smtClean="0"/>
              <a:t>Click to edit Master title style</a:t>
            </a:r>
            <a:endParaRPr lang="ru-RU"/>
          </a:p>
        </p:txBody>
      </p:sp>
      <p:sp>
        <p:nvSpPr>
          <p:cNvPr id="3" name="Content Placeholder 2"/>
          <p:cNvSpPr>
            <a:spLocks noGrp="1"/>
          </p:cNvSpPr>
          <p:nvPr>
            <p:ph idx="1"/>
          </p:nvPr>
        </p:nvSpPr>
        <p:spPr>
          <a:xfrm>
            <a:off x="5087619" y="291254"/>
            <a:ext cx="7274482" cy="6243321"/>
          </a:xfrm>
        </p:spPr>
        <p:txBody>
          <a:bodyPr/>
          <a:lstStyle>
            <a:lvl1pPr>
              <a:defRPr sz="4100"/>
            </a:lvl1pPr>
            <a:lvl2pPr>
              <a:defRPr sz="3600"/>
            </a:lvl2pPr>
            <a:lvl3pPr>
              <a:defRPr sz="3000"/>
            </a:lvl3pPr>
            <a:lvl4pPr>
              <a:defRPr sz="2500"/>
            </a:lvl4pPr>
            <a:lvl5pPr>
              <a:defRPr sz="2500"/>
            </a:lvl5pPr>
            <a:lvl6pPr>
              <a:defRPr sz="2500"/>
            </a:lvl6pPr>
            <a:lvl7pPr>
              <a:defRPr sz="2500"/>
            </a:lvl7pPr>
            <a:lvl8pPr>
              <a:defRPr sz="2500"/>
            </a:lvl8pPr>
            <a:lvl9pPr>
              <a:defRPr sz="2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650638" y="1530774"/>
            <a:ext cx="4281101" cy="5003801"/>
          </a:xfrm>
        </p:spPr>
        <p:txBody>
          <a:bodyPr/>
          <a:lstStyle>
            <a:lvl1pPr marL="0" indent="0">
              <a:buNone/>
              <a:defRPr sz="1800"/>
            </a:lvl1pPr>
            <a:lvl2pPr marL="580781" indent="0">
              <a:buNone/>
              <a:defRPr sz="1500"/>
            </a:lvl2pPr>
            <a:lvl3pPr marL="1161562" indent="0">
              <a:buNone/>
              <a:defRPr sz="1300"/>
            </a:lvl3pPr>
            <a:lvl4pPr marL="1742343" indent="0">
              <a:buNone/>
              <a:defRPr sz="1100"/>
            </a:lvl4pPr>
            <a:lvl5pPr marL="2323125" indent="0">
              <a:buNone/>
              <a:defRPr sz="1100"/>
            </a:lvl5pPr>
            <a:lvl6pPr marL="2903906" indent="0">
              <a:buNone/>
              <a:defRPr sz="1100"/>
            </a:lvl6pPr>
            <a:lvl7pPr marL="3484687" indent="0">
              <a:buNone/>
              <a:defRPr sz="1100"/>
            </a:lvl7pPr>
            <a:lvl8pPr marL="4065468" indent="0">
              <a:buNone/>
              <a:defRPr sz="1100"/>
            </a:lvl8pPr>
            <a:lvl9pPr marL="4646249" indent="0">
              <a:buNone/>
              <a:defRPr sz="1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50588" y="5120640"/>
            <a:ext cx="7807643" cy="604521"/>
          </a:xfrm>
        </p:spPr>
        <p:txBody>
          <a:bodyPr anchor="b"/>
          <a:lstStyle>
            <a:lvl1pPr algn="l">
              <a:defRPr sz="2500" b="1"/>
            </a:lvl1pPr>
          </a:lstStyle>
          <a:p>
            <a:r>
              <a:rPr lang="en-US" smtClean="0"/>
              <a:t>Click to edit Master title style</a:t>
            </a:r>
            <a:endParaRPr lang="ru-RU"/>
          </a:p>
        </p:txBody>
      </p:sp>
      <p:sp>
        <p:nvSpPr>
          <p:cNvPr id="3" name="Picture Placeholder 2"/>
          <p:cNvSpPr>
            <a:spLocks noGrp="1"/>
          </p:cNvSpPr>
          <p:nvPr>
            <p:ph type="pic" idx="1"/>
          </p:nvPr>
        </p:nvSpPr>
        <p:spPr>
          <a:xfrm>
            <a:off x="2550588" y="653627"/>
            <a:ext cx="7807643" cy="4389120"/>
          </a:xfrm>
        </p:spPr>
        <p:txBody>
          <a:bodyPr/>
          <a:lstStyle>
            <a:lvl1pPr marL="0" indent="0">
              <a:buNone/>
              <a:defRPr sz="4100"/>
            </a:lvl1pPr>
            <a:lvl2pPr marL="580781" indent="0">
              <a:buNone/>
              <a:defRPr sz="3600"/>
            </a:lvl2pPr>
            <a:lvl3pPr marL="1161562" indent="0">
              <a:buNone/>
              <a:defRPr sz="3000"/>
            </a:lvl3pPr>
            <a:lvl4pPr marL="1742343" indent="0">
              <a:buNone/>
              <a:defRPr sz="2500"/>
            </a:lvl4pPr>
            <a:lvl5pPr marL="2323125" indent="0">
              <a:buNone/>
              <a:defRPr sz="2500"/>
            </a:lvl5pPr>
            <a:lvl6pPr marL="2903906" indent="0">
              <a:buNone/>
              <a:defRPr sz="2500"/>
            </a:lvl6pPr>
            <a:lvl7pPr marL="3484687" indent="0">
              <a:buNone/>
              <a:defRPr sz="2500"/>
            </a:lvl7pPr>
            <a:lvl8pPr marL="4065468" indent="0">
              <a:buNone/>
              <a:defRPr sz="2500"/>
            </a:lvl8pPr>
            <a:lvl9pPr marL="4646249" indent="0">
              <a:buNone/>
              <a:defRPr sz="2500"/>
            </a:lvl9pPr>
          </a:lstStyle>
          <a:p>
            <a:endParaRPr lang="ru-RU" dirty="0"/>
          </a:p>
        </p:txBody>
      </p:sp>
      <p:sp>
        <p:nvSpPr>
          <p:cNvPr id="4" name="Text Placeholder 3"/>
          <p:cNvSpPr>
            <a:spLocks noGrp="1"/>
          </p:cNvSpPr>
          <p:nvPr>
            <p:ph type="body" sz="half" idx="2"/>
          </p:nvPr>
        </p:nvSpPr>
        <p:spPr>
          <a:xfrm>
            <a:off x="2550588" y="5725161"/>
            <a:ext cx="7807643" cy="858519"/>
          </a:xfrm>
        </p:spPr>
        <p:txBody>
          <a:bodyPr/>
          <a:lstStyle>
            <a:lvl1pPr marL="0" indent="0">
              <a:buNone/>
              <a:defRPr sz="1800"/>
            </a:lvl1pPr>
            <a:lvl2pPr marL="580781" indent="0">
              <a:buNone/>
              <a:defRPr sz="1500"/>
            </a:lvl2pPr>
            <a:lvl3pPr marL="1161562" indent="0">
              <a:buNone/>
              <a:defRPr sz="1300"/>
            </a:lvl3pPr>
            <a:lvl4pPr marL="1742343" indent="0">
              <a:buNone/>
              <a:defRPr sz="1100"/>
            </a:lvl4pPr>
            <a:lvl5pPr marL="2323125" indent="0">
              <a:buNone/>
              <a:defRPr sz="1100"/>
            </a:lvl5pPr>
            <a:lvl6pPr marL="2903906" indent="0">
              <a:buNone/>
              <a:defRPr sz="1100"/>
            </a:lvl6pPr>
            <a:lvl7pPr marL="3484687" indent="0">
              <a:buNone/>
              <a:defRPr sz="1100"/>
            </a:lvl7pPr>
            <a:lvl8pPr marL="4065468" indent="0">
              <a:buNone/>
              <a:defRPr sz="1100"/>
            </a:lvl8pPr>
            <a:lvl9pPr marL="4646249" indent="0">
              <a:buNone/>
              <a:defRPr sz="1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4235" y="292948"/>
            <a:ext cx="2927866" cy="6241627"/>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650637" y="292948"/>
            <a:ext cx="8566719" cy="62416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4F309B6-3912-4D1F-B7CB-90D39F36AE15}" type="datetimeFigureOut">
              <a:rPr lang="ru-RU" smtClean="0"/>
              <a:pPr/>
              <a:t>21.11.2010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D8F7511-7B75-4E8E-AB89-131881DC1E1B}"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0637" y="292947"/>
            <a:ext cx="11711464" cy="1219200"/>
          </a:xfrm>
          <a:prstGeom prst="rect">
            <a:avLst/>
          </a:prstGeom>
        </p:spPr>
        <p:txBody>
          <a:bodyPr vert="horz" lIns="116156" tIns="58078" rIns="116156" bIns="58078"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650637" y="1706880"/>
            <a:ext cx="11711464" cy="4827694"/>
          </a:xfrm>
          <a:prstGeom prst="rect">
            <a:avLst/>
          </a:prstGeom>
        </p:spPr>
        <p:txBody>
          <a:bodyPr vert="horz" lIns="116156" tIns="58078" rIns="116156" bIns="5807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650637" y="6780107"/>
            <a:ext cx="3036306" cy="389467"/>
          </a:xfrm>
          <a:prstGeom prst="rect">
            <a:avLst/>
          </a:prstGeom>
        </p:spPr>
        <p:txBody>
          <a:bodyPr vert="horz" lIns="116156" tIns="58078" rIns="116156" bIns="58078" rtlCol="0" anchor="ctr"/>
          <a:lstStyle>
            <a:lvl1pPr algn="l">
              <a:defRPr sz="1500">
                <a:solidFill>
                  <a:schemeClr val="tx1">
                    <a:tint val="75000"/>
                  </a:schemeClr>
                </a:solidFill>
              </a:defRPr>
            </a:lvl1pPr>
          </a:lstStyle>
          <a:p>
            <a:fld id="{F4F309B6-3912-4D1F-B7CB-90D39F36AE15}" type="datetimeFigureOut">
              <a:rPr lang="ru-RU" smtClean="0"/>
              <a:pPr/>
              <a:t>21.11.2010</a:t>
            </a:fld>
            <a:endParaRPr lang="ru-RU" dirty="0"/>
          </a:p>
        </p:txBody>
      </p:sp>
      <p:sp>
        <p:nvSpPr>
          <p:cNvPr id="5" name="Footer Placeholder 4"/>
          <p:cNvSpPr>
            <a:spLocks noGrp="1"/>
          </p:cNvSpPr>
          <p:nvPr>
            <p:ph type="ftr" sz="quarter" idx="3"/>
          </p:nvPr>
        </p:nvSpPr>
        <p:spPr>
          <a:xfrm>
            <a:off x="4446019" y="6780107"/>
            <a:ext cx="4120700" cy="389467"/>
          </a:xfrm>
          <a:prstGeom prst="rect">
            <a:avLst/>
          </a:prstGeom>
        </p:spPr>
        <p:txBody>
          <a:bodyPr vert="horz" lIns="116156" tIns="58078" rIns="116156" bIns="58078" rtlCol="0" anchor="ctr"/>
          <a:lstStyle>
            <a:lvl1pPr algn="ctr">
              <a:defRPr sz="1500">
                <a:solidFill>
                  <a:schemeClr val="tx1">
                    <a:tint val="75000"/>
                  </a:schemeClr>
                </a:solidFill>
              </a:defRPr>
            </a:lvl1pPr>
          </a:lstStyle>
          <a:p>
            <a:endParaRPr lang="ru-RU" dirty="0"/>
          </a:p>
        </p:txBody>
      </p:sp>
      <p:sp>
        <p:nvSpPr>
          <p:cNvPr id="6" name="Slide Number Placeholder 5"/>
          <p:cNvSpPr>
            <a:spLocks noGrp="1"/>
          </p:cNvSpPr>
          <p:nvPr>
            <p:ph type="sldNum" sz="quarter" idx="4"/>
          </p:nvPr>
        </p:nvSpPr>
        <p:spPr>
          <a:xfrm>
            <a:off x="9325795" y="6780107"/>
            <a:ext cx="3036306" cy="389467"/>
          </a:xfrm>
          <a:prstGeom prst="rect">
            <a:avLst/>
          </a:prstGeom>
        </p:spPr>
        <p:txBody>
          <a:bodyPr vert="horz" lIns="116156" tIns="58078" rIns="116156" bIns="58078" rtlCol="0" anchor="ctr"/>
          <a:lstStyle>
            <a:lvl1pPr algn="r">
              <a:defRPr sz="1500">
                <a:solidFill>
                  <a:schemeClr val="tx1">
                    <a:tint val="75000"/>
                  </a:schemeClr>
                </a:solidFill>
              </a:defRPr>
            </a:lvl1pPr>
          </a:lstStyle>
          <a:p>
            <a:fld id="{6D8F7511-7B75-4E8E-AB89-131881DC1E1B}"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161562" rtl="0" eaLnBrk="1" latinLnBrk="0" hangingPunct="1">
        <a:spcBef>
          <a:spcPct val="0"/>
        </a:spcBef>
        <a:buNone/>
        <a:defRPr sz="5600" kern="1200">
          <a:solidFill>
            <a:schemeClr val="tx1"/>
          </a:solidFill>
          <a:latin typeface="+mj-lt"/>
          <a:ea typeface="+mj-ea"/>
          <a:cs typeface="+mj-cs"/>
        </a:defRPr>
      </a:lvl1pPr>
    </p:titleStyle>
    <p:bodyStyle>
      <a:lvl1pPr marL="435586" indent="-435586" algn="l" defTabSz="1161562" rtl="0" eaLnBrk="1" latinLnBrk="0" hangingPunct="1">
        <a:spcBef>
          <a:spcPct val="20000"/>
        </a:spcBef>
        <a:buFont typeface="Arial" pitchFamily="34" charset="0"/>
        <a:buChar char="•"/>
        <a:defRPr sz="4100" kern="1200">
          <a:solidFill>
            <a:schemeClr val="tx1"/>
          </a:solidFill>
          <a:latin typeface="+mn-lt"/>
          <a:ea typeface="+mn-ea"/>
          <a:cs typeface="+mn-cs"/>
        </a:defRPr>
      </a:lvl1pPr>
      <a:lvl2pPr marL="943769" indent="-362988" algn="l" defTabSz="1161562" rtl="0" eaLnBrk="1" latinLnBrk="0" hangingPunct="1">
        <a:spcBef>
          <a:spcPct val="20000"/>
        </a:spcBef>
        <a:buFont typeface="Arial" pitchFamily="34" charset="0"/>
        <a:buChar char="–"/>
        <a:defRPr sz="3600" kern="1200">
          <a:solidFill>
            <a:schemeClr val="tx1"/>
          </a:solidFill>
          <a:latin typeface="+mn-lt"/>
          <a:ea typeface="+mn-ea"/>
          <a:cs typeface="+mn-cs"/>
        </a:defRPr>
      </a:lvl2pPr>
      <a:lvl3pPr marL="1451953" indent="-290391" algn="l" defTabSz="1161562" rtl="0" eaLnBrk="1" latinLnBrk="0" hangingPunct="1">
        <a:spcBef>
          <a:spcPct val="20000"/>
        </a:spcBef>
        <a:buFont typeface="Arial" pitchFamily="34" charset="0"/>
        <a:buChar char="•"/>
        <a:defRPr sz="3000" kern="1200">
          <a:solidFill>
            <a:schemeClr val="tx1"/>
          </a:solidFill>
          <a:latin typeface="+mn-lt"/>
          <a:ea typeface="+mn-ea"/>
          <a:cs typeface="+mn-cs"/>
        </a:defRPr>
      </a:lvl3pPr>
      <a:lvl4pPr marL="2032734" indent="-290391" algn="l" defTabSz="1161562" rtl="0" eaLnBrk="1" latinLnBrk="0" hangingPunct="1">
        <a:spcBef>
          <a:spcPct val="20000"/>
        </a:spcBef>
        <a:buFont typeface="Arial" pitchFamily="34" charset="0"/>
        <a:buChar char="–"/>
        <a:defRPr sz="2500" kern="1200">
          <a:solidFill>
            <a:schemeClr val="tx1"/>
          </a:solidFill>
          <a:latin typeface="+mn-lt"/>
          <a:ea typeface="+mn-ea"/>
          <a:cs typeface="+mn-cs"/>
        </a:defRPr>
      </a:lvl4pPr>
      <a:lvl5pPr marL="2613515" indent="-290391" algn="l" defTabSz="1161562" rtl="0" eaLnBrk="1" latinLnBrk="0" hangingPunct="1">
        <a:spcBef>
          <a:spcPct val="20000"/>
        </a:spcBef>
        <a:buFont typeface="Arial" pitchFamily="34" charset="0"/>
        <a:buChar char="»"/>
        <a:defRPr sz="2500" kern="1200">
          <a:solidFill>
            <a:schemeClr val="tx1"/>
          </a:solidFill>
          <a:latin typeface="+mn-lt"/>
          <a:ea typeface="+mn-ea"/>
          <a:cs typeface="+mn-cs"/>
        </a:defRPr>
      </a:lvl5pPr>
      <a:lvl6pPr marL="3194296" indent="-290391" algn="l" defTabSz="1161562" rtl="0" eaLnBrk="1" latinLnBrk="0" hangingPunct="1">
        <a:spcBef>
          <a:spcPct val="20000"/>
        </a:spcBef>
        <a:buFont typeface="Arial" pitchFamily="34" charset="0"/>
        <a:buChar char="•"/>
        <a:defRPr sz="2500" kern="1200">
          <a:solidFill>
            <a:schemeClr val="tx1"/>
          </a:solidFill>
          <a:latin typeface="+mn-lt"/>
          <a:ea typeface="+mn-ea"/>
          <a:cs typeface="+mn-cs"/>
        </a:defRPr>
      </a:lvl6pPr>
      <a:lvl7pPr marL="3775078" indent="-290391" algn="l" defTabSz="1161562" rtl="0" eaLnBrk="1" latinLnBrk="0" hangingPunct="1">
        <a:spcBef>
          <a:spcPct val="20000"/>
        </a:spcBef>
        <a:buFont typeface="Arial" pitchFamily="34" charset="0"/>
        <a:buChar char="•"/>
        <a:defRPr sz="2500" kern="1200">
          <a:solidFill>
            <a:schemeClr val="tx1"/>
          </a:solidFill>
          <a:latin typeface="+mn-lt"/>
          <a:ea typeface="+mn-ea"/>
          <a:cs typeface="+mn-cs"/>
        </a:defRPr>
      </a:lvl7pPr>
      <a:lvl8pPr marL="4355859" indent="-290391" algn="l" defTabSz="1161562" rtl="0" eaLnBrk="1" latinLnBrk="0" hangingPunct="1">
        <a:spcBef>
          <a:spcPct val="20000"/>
        </a:spcBef>
        <a:buFont typeface="Arial" pitchFamily="34" charset="0"/>
        <a:buChar char="•"/>
        <a:defRPr sz="2500" kern="1200">
          <a:solidFill>
            <a:schemeClr val="tx1"/>
          </a:solidFill>
          <a:latin typeface="+mn-lt"/>
          <a:ea typeface="+mn-ea"/>
          <a:cs typeface="+mn-cs"/>
        </a:defRPr>
      </a:lvl8pPr>
      <a:lvl9pPr marL="4936640" indent="-290391" algn="l" defTabSz="1161562" rtl="0" eaLnBrk="1" latinLnBrk="0" hangingPunct="1">
        <a:spcBef>
          <a:spcPct val="20000"/>
        </a:spcBef>
        <a:buFont typeface="Arial" pitchFamily="34" charset="0"/>
        <a:buChar char="•"/>
        <a:defRPr sz="2500" kern="1200">
          <a:solidFill>
            <a:schemeClr val="tx1"/>
          </a:solidFill>
          <a:latin typeface="+mn-lt"/>
          <a:ea typeface="+mn-ea"/>
          <a:cs typeface="+mn-cs"/>
        </a:defRPr>
      </a:lvl9pPr>
    </p:bodyStyle>
    <p:otherStyle>
      <a:defPPr>
        <a:defRPr lang="ru-RU"/>
      </a:defPPr>
      <a:lvl1pPr marL="0" algn="l" defTabSz="1161562" rtl="0" eaLnBrk="1" latinLnBrk="0" hangingPunct="1">
        <a:defRPr sz="2300" kern="1200">
          <a:solidFill>
            <a:schemeClr val="tx1"/>
          </a:solidFill>
          <a:latin typeface="+mn-lt"/>
          <a:ea typeface="+mn-ea"/>
          <a:cs typeface="+mn-cs"/>
        </a:defRPr>
      </a:lvl1pPr>
      <a:lvl2pPr marL="580781" algn="l" defTabSz="1161562" rtl="0" eaLnBrk="1" latinLnBrk="0" hangingPunct="1">
        <a:defRPr sz="2300" kern="1200">
          <a:solidFill>
            <a:schemeClr val="tx1"/>
          </a:solidFill>
          <a:latin typeface="+mn-lt"/>
          <a:ea typeface="+mn-ea"/>
          <a:cs typeface="+mn-cs"/>
        </a:defRPr>
      </a:lvl2pPr>
      <a:lvl3pPr marL="1161562" algn="l" defTabSz="1161562" rtl="0" eaLnBrk="1" latinLnBrk="0" hangingPunct="1">
        <a:defRPr sz="2300" kern="1200">
          <a:solidFill>
            <a:schemeClr val="tx1"/>
          </a:solidFill>
          <a:latin typeface="+mn-lt"/>
          <a:ea typeface="+mn-ea"/>
          <a:cs typeface="+mn-cs"/>
        </a:defRPr>
      </a:lvl3pPr>
      <a:lvl4pPr marL="1742343" algn="l" defTabSz="1161562" rtl="0" eaLnBrk="1" latinLnBrk="0" hangingPunct="1">
        <a:defRPr sz="2300" kern="1200">
          <a:solidFill>
            <a:schemeClr val="tx1"/>
          </a:solidFill>
          <a:latin typeface="+mn-lt"/>
          <a:ea typeface="+mn-ea"/>
          <a:cs typeface="+mn-cs"/>
        </a:defRPr>
      </a:lvl4pPr>
      <a:lvl5pPr marL="2323125" algn="l" defTabSz="1161562" rtl="0" eaLnBrk="1" latinLnBrk="0" hangingPunct="1">
        <a:defRPr sz="2300" kern="1200">
          <a:solidFill>
            <a:schemeClr val="tx1"/>
          </a:solidFill>
          <a:latin typeface="+mn-lt"/>
          <a:ea typeface="+mn-ea"/>
          <a:cs typeface="+mn-cs"/>
        </a:defRPr>
      </a:lvl5pPr>
      <a:lvl6pPr marL="2903906" algn="l" defTabSz="1161562" rtl="0" eaLnBrk="1" latinLnBrk="0" hangingPunct="1">
        <a:defRPr sz="2300" kern="1200">
          <a:solidFill>
            <a:schemeClr val="tx1"/>
          </a:solidFill>
          <a:latin typeface="+mn-lt"/>
          <a:ea typeface="+mn-ea"/>
          <a:cs typeface="+mn-cs"/>
        </a:defRPr>
      </a:lvl6pPr>
      <a:lvl7pPr marL="3484687" algn="l" defTabSz="1161562" rtl="0" eaLnBrk="1" latinLnBrk="0" hangingPunct="1">
        <a:defRPr sz="2300" kern="1200">
          <a:solidFill>
            <a:schemeClr val="tx1"/>
          </a:solidFill>
          <a:latin typeface="+mn-lt"/>
          <a:ea typeface="+mn-ea"/>
          <a:cs typeface="+mn-cs"/>
        </a:defRPr>
      </a:lvl7pPr>
      <a:lvl8pPr marL="4065468" algn="l" defTabSz="1161562" rtl="0" eaLnBrk="1" latinLnBrk="0" hangingPunct="1">
        <a:defRPr sz="2300" kern="1200">
          <a:solidFill>
            <a:schemeClr val="tx1"/>
          </a:solidFill>
          <a:latin typeface="+mn-lt"/>
          <a:ea typeface="+mn-ea"/>
          <a:cs typeface="+mn-cs"/>
        </a:defRPr>
      </a:lvl8pPr>
      <a:lvl9pPr marL="4646249" algn="l" defTabSz="1161562"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jpeg"/><Relationship Id="rId7"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2.jpeg"/><Relationship Id="rId7" Type="http://schemas.openxmlformats.org/officeDocument/2006/relationships/image" Target="../media/image50.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jpeg"/><Relationship Id="rId7" Type="http://schemas.openxmlformats.org/officeDocument/2006/relationships/image" Target="../media/image58.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2.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pn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2.pn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74.gif"/></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77.pn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image" Target="../media/image78.pn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80.png"/></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82.png"/></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83.png"/></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6147" name="Picture 3" descr="F:\Users\Yank\Documents\Conferences\Poland\Tarsia-2010\Images\goal1.png"/>
          <p:cNvPicPr>
            <a:picLocks noChangeAspect="1" noChangeArrowheads="1"/>
          </p:cNvPicPr>
          <p:nvPr/>
        </p:nvPicPr>
        <p:blipFill>
          <a:blip r:embed="rId4" cstate="print">
            <a:duotone>
              <a:schemeClr val="accent5">
                <a:shade val="45000"/>
                <a:satMod val="135000"/>
              </a:schemeClr>
              <a:prstClr val="white"/>
            </a:duotone>
          </a:blip>
          <a:srcRect/>
          <a:stretch>
            <a:fillRect/>
          </a:stretch>
        </p:blipFill>
        <p:spPr bwMode="auto">
          <a:xfrm>
            <a:off x="10837584" y="417240"/>
            <a:ext cx="2175154" cy="2376264"/>
          </a:xfrm>
          <a:prstGeom prst="rect">
            <a:avLst/>
          </a:prstGeom>
          <a:noFill/>
        </p:spPr>
      </p:pic>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Goals</a:t>
            </a:r>
            <a:endParaRPr lang="ru-RU"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473922" y="1209328"/>
            <a:ext cx="8712967" cy="5256585"/>
          </a:xfrm>
        </p:spPr>
        <p:txBody>
          <a:bodyPr>
            <a:normAutofit fontScale="92500" lnSpcReduction="20000"/>
          </a:bodyPr>
          <a:lstStyle/>
          <a:p>
            <a:pPr>
              <a:lnSpc>
                <a:spcPct val="150000"/>
              </a:lnSpc>
              <a:buNone/>
            </a:pPr>
            <a:r>
              <a:rPr lang="en-US" sz="4400" b="1" u="sng" dirty="0" smtClean="0">
                <a:solidFill>
                  <a:srgbClr val="002060"/>
                </a:solidFill>
                <a:latin typeface="Calibri Italic" charset="0"/>
                <a:cs typeface="Calibri Italic" charset="0"/>
                <a:sym typeface="Calibri Italic" charset="0"/>
              </a:rPr>
              <a:t>Goal:</a:t>
            </a:r>
            <a:r>
              <a:rPr lang="en-US" sz="4400" b="1" dirty="0" smtClean="0">
                <a:solidFill>
                  <a:srgbClr val="002060"/>
                </a:solidFill>
                <a:latin typeface="Calibri Italic" charset="0"/>
                <a:cs typeface="Calibri Italic" charset="0"/>
                <a:sym typeface="Calibri Italic" charset="0"/>
              </a:rPr>
              <a:t>  Learn to use Tarsia for teachers, to make the learning materials increasing:</a:t>
            </a:r>
          </a:p>
          <a:p>
            <a:pPr lvl="1">
              <a:lnSpc>
                <a:spcPct val="150000"/>
              </a:lnSpc>
              <a:buFont typeface="Wingdings" pitchFamily="2" charset="2"/>
              <a:buChar char="ü"/>
            </a:pPr>
            <a:r>
              <a:rPr lang="en-US" sz="3900" b="1" dirty="0" smtClean="0">
                <a:solidFill>
                  <a:srgbClr val="002060"/>
                </a:solidFill>
                <a:latin typeface="Calibri Italic" charset="0"/>
                <a:cs typeface="Calibri Italic" charset="0"/>
                <a:sym typeface="Calibri Italic" charset="0"/>
              </a:rPr>
              <a:t>motivation of pupils,</a:t>
            </a:r>
            <a:endParaRPr lang="en-US" sz="3900" b="1" dirty="0" smtClean="0">
              <a:solidFill>
                <a:srgbClr val="FC4B04"/>
              </a:solidFill>
              <a:latin typeface="Calibri Italic" charset="0"/>
              <a:cs typeface="Calibri Italic" charset="0"/>
              <a:sym typeface="Calibri Italic" charset="0"/>
            </a:endParaRPr>
          </a:p>
          <a:p>
            <a:pPr lvl="1">
              <a:lnSpc>
                <a:spcPct val="150000"/>
              </a:lnSpc>
              <a:buFont typeface="Wingdings" pitchFamily="2" charset="2"/>
              <a:buChar char="ü"/>
            </a:pPr>
            <a:r>
              <a:rPr lang="en-US" sz="3900" b="1" dirty="0" smtClean="0">
                <a:solidFill>
                  <a:srgbClr val="002060"/>
                </a:solidFill>
                <a:latin typeface="Calibri Italic" charset="0"/>
                <a:cs typeface="Calibri Italic" charset="0"/>
                <a:sym typeface="Calibri Italic" charset="0"/>
              </a:rPr>
              <a:t>teacher-pupil interaction </a:t>
            </a:r>
          </a:p>
          <a:p>
            <a:pPr lvl="1">
              <a:lnSpc>
                <a:spcPct val="150000"/>
              </a:lnSpc>
              <a:buFont typeface="Wingdings" pitchFamily="2" charset="2"/>
              <a:buChar char="ü"/>
            </a:pPr>
            <a:r>
              <a:rPr lang="en-US" sz="3900" b="1" dirty="0" smtClean="0">
                <a:solidFill>
                  <a:srgbClr val="002060"/>
                </a:solidFill>
                <a:latin typeface="Calibri Italic" charset="0"/>
                <a:cs typeface="Calibri Italic" charset="0"/>
                <a:sym typeface="Calibri Italic" charset="0"/>
              </a:rPr>
              <a:t>developing the mathematical thinking</a:t>
            </a:r>
            <a:r>
              <a:rPr lang="en-US" sz="3900" b="1" dirty="0" smtClean="0">
                <a:solidFill>
                  <a:srgbClr val="FC4B04"/>
                </a:solidFill>
                <a:latin typeface="Calibri Italic" charset="0"/>
                <a:cs typeface="Calibri Italic" charset="0"/>
                <a:sym typeface="Calibri Italic" charset="0"/>
              </a:rPr>
              <a:t> </a:t>
            </a:r>
            <a:endParaRPr lang="ru-RU" b="1" dirty="0" smtClean="0">
              <a:solidFill>
                <a:srgbClr val="FC4B04"/>
              </a:solidFill>
            </a:endParaRPr>
          </a:p>
          <a:p>
            <a:endParaRPr lang="en-US" dirty="0" smtClean="0"/>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5123" name="Picture 3" descr="F:\Users\Yank\Documents\Conferences\Poland\Tarsia-2010\Images\agenda.png"/>
          <p:cNvPicPr>
            <a:picLocks noChangeAspect="1" noChangeArrowheads="1"/>
          </p:cNvPicPr>
          <p:nvPr/>
        </p:nvPicPr>
        <p:blipFill>
          <a:blip r:embed="rId4" cstate="print"/>
          <a:srcRect/>
          <a:stretch>
            <a:fillRect/>
          </a:stretch>
        </p:blipFill>
        <p:spPr bwMode="auto">
          <a:xfrm>
            <a:off x="10273232" y="417240"/>
            <a:ext cx="2739506" cy="2304256"/>
          </a:xfrm>
          <a:prstGeom prst="rect">
            <a:avLst/>
          </a:prstGeom>
          <a:noFill/>
        </p:spPr>
      </p:pic>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Agenda </a:t>
            </a:r>
            <a:endParaRPr lang="ru-RU"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977977" y="1209328"/>
            <a:ext cx="9577064" cy="4824536"/>
          </a:xfrm>
        </p:spPr>
        <p:txBody>
          <a:bodyPr>
            <a:normAutofit fontScale="77500" lnSpcReduction="20000"/>
          </a:bodyPr>
          <a:lstStyle/>
          <a:p>
            <a:pPr>
              <a:lnSpc>
                <a:spcPct val="150000"/>
              </a:lnSpc>
              <a:buNone/>
            </a:pPr>
            <a:r>
              <a:rPr lang="en-US" sz="4400" b="1" dirty="0" smtClean="0">
                <a:solidFill>
                  <a:srgbClr val="002060"/>
                </a:solidFill>
                <a:cs typeface="Calibri Italic" charset="0"/>
                <a:sym typeface="Calibri Italic" charset="0"/>
              </a:rPr>
              <a:t>Learning Activities – what is this?</a:t>
            </a:r>
          </a:p>
          <a:p>
            <a:pPr>
              <a:lnSpc>
                <a:spcPct val="150000"/>
              </a:lnSpc>
              <a:buNone/>
            </a:pPr>
            <a:r>
              <a:rPr lang="en-US" sz="4400" b="1" dirty="0" smtClean="0">
                <a:solidFill>
                  <a:srgbClr val="002060"/>
                </a:solidFill>
                <a:cs typeface="Calibri Italic" charset="0"/>
                <a:sym typeface="Calibri Italic" charset="0"/>
              </a:rPr>
              <a:t>Tarsia </a:t>
            </a:r>
          </a:p>
          <a:p>
            <a:pPr>
              <a:lnSpc>
                <a:spcPct val="150000"/>
              </a:lnSpc>
              <a:buNone/>
            </a:pPr>
            <a:r>
              <a:rPr lang="en-US" sz="4400" b="1" dirty="0" smtClean="0">
                <a:solidFill>
                  <a:srgbClr val="002060"/>
                </a:solidFill>
                <a:cs typeface="Calibri Italic" charset="0"/>
                <a:sym typeface="Calibri Italic" charset="0"/>
              </a:rPr>
              <a:t>Application of Tarsia and templates transformations</a:t>
            </a:r>
          </a:p>
          <a:p>
            <a:pPr>
              <a:lnSpc>
                <a:spcPct val="150000"/>
              </a:lnSpc>
              <a:buNone/>
            </a:pPr>
            <a:r>
              <a:rPr lang="en-US" sz="4400" b="1" dirty="0" smtClean="0">
                <a:solidFill>
                  <a:srgbClr val="002060"/>
                </a:solidFill>
                <a:cs typeface="Calibri Italic" charset="0"/>
                <a:sym typeface="Calibri Italic" charset="0"/>
              </a:rPr>
              <a:t>Resources for teachers</a:t>
            </a:r>
          </a:p>
          <a:p>
            <a:pPr>
              <a:lnSpc>
                <a:spcPct val="150000"/>
              </a:lnSpc>
              <a:buNone/>
            </a:pPr>
            <a:r>
              <a:rPr lang="en-US" sz="4400" b="1" dirty="0" smtClean="0">
                <a:solidFill>
                  <a:srgbClr val="002060"/>
                </a:solidFill>
                <a:cs typeface="Calibri Italic" charset="0"/>
                <a:sym typeface="Calibri Italic" charset="0"/>
              </a:rPr>
              <a:t>Further development of the software</a:t>
            </a:r>
          </a:p>
          <a:p>
            <a:pPr>
              <a:lnSpc>
                <a:spcPct val="150000"/>
              </a:lnSpc>
              <a:buNone/>
            </a:pPr>
            <a:r>
              <a:rPr lang="en-US" sz="4400" b="1" dirty="0" smtClean="0">
                <a:solidFill>
                  <a:srgbClr val="002060"/>
                </a:solidFill>
                <a:cs typeface="Calibri Italic" charset="0"/>
                <a:sym typeface="Calibri Italic" charset="0"/>
              </a:rPr>
              <a:t>Questionnaire</a:t>
            </a:r>
          </a:p>
          <a:p>
            <a:pPr>
              <a:lnSpc>
                <a:spcPct val="150000"/>
              </a:lnSpc>
              <a:buNone/>
            </a:pPr>
            <a:endParaRPr lang="ru-RU" b="1" dirty="0" smtClean="0">
              <a:solidFill>
                <a:srgbClr val="002060"/>
              </a:solidFill>
            </a:endParaRPr>
          </a:p>
          <a:p>
            <a:endParaRPr lang="en-US" dirty="0" smtClean="0"/>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4" cstate="print">
            <a:duotone>
              <a:schemeClr val="accent5">
                <a:shade val="45000"/>
                <a:satMod val="135000"/>
              </a:schemeClr>
              <a:prstClr val="white"/>
            </a:duotone>
          </a:blip>
          <a:srcRect/>
          <a:stretch>
            <a:fillRect/>
          </a:stretch>
        </p:blipFill>
        <p:spPr bwMode="auto">
          <a:xfrm>
            <a:off x="10538817" y="1281336"/>
            <a:ext cx="2160240" cy="2160240"/>
          </a:xfrm>
          <a:prstGeom prst="rect">
            <a:avLst/>
          </a:prstGeom>
          <a:noFill/>
          <a:ln w="9525">
            <a:noFill/>
            <a:miter lim="800000"/>
            <a:headEnd/>
            <a:tailEnd/>
          </a:ln>
        </p:spPr>
      </p:pic>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Background for LA</a:t>
            </a:r>
            <a:endParaRPr lang="ru-RU"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473922" y="1137320"/>
            <a:ext cx="10538816" cy="5123987"/>
          </a:xfrm>
        </p:spPr>
        <p:txBody>
          <a:bodyPr>
            <a:normAutofit/>
          </a:bodyPr>
          <a:lstStyle/>
          <a:p>
            <a:pPr>
              <a:buNone/>
            </a:pPr>
            <a:r>
              <a:rPr lang="en-US" dirty="0" smtClean="0"/>
              <a:t>			</a:t>
            </a:r>
            <a:r>
              <a:rPr lang="en-US" b="1" dirty="0" smtClean="0"/>
              <a:t>LA = learning + activities </a:t>
            </a:r>
          </a:p>
          <a:p>
            <a:pPr>
              <a:buNone/>
            </a:pPr>
            <a:r>
              <a:rPr lang="en-US" b="1" u="sng" dirty="0" smtClean="0">
                <a:solidFill>
                  <a:schemeClr val="tx2"/>
                </a:solidFill>
              </a:rPr>
              <a:t>Activity</a:t>
            </a:r>
            <a:r>
              <a:rPr lang="en-US" dirty="0" smtClean="0">
                <a:solidFill>
                  <a:schemeClr val="tx2"/>
                </a:solidFill>
              </a:rPr>
              <a:t> </a:t>
            </a:r>
            <a:r>
              <a:rPr lang="en-US" dirty="0" smtClean="0"/>
              <a:t>means:</a:t>
            </a:r>
          </a:p>
          <a:p>
            <a:pPr>
              <a:buNone/>
            </a:pPr>
            <a:r>
              <a:rPr lang="en-US" dirty="0" smtClean="0"/>
              <a:t>	the state of being active;</a:t>
            </a:r>
          </a:p>
          <a:p>
            <a:pPr>
              <a:buNone/>
            </a:pPr>
            <a:r>
              <a:rPr lang="en-US" dirty="0" smtClean="0"/>
              <a:t>	a physiological process.</a:t>
            </a:r>
          </a:p>
          <a:p>
            <a:pPr>
              <a:buNone/>
            </a:pPr>
            <a:r>
              <a:rPr lang="en-US" b="1" u="sng" dirty="0" smtClean="0">
                <a:solidFill>
                  <a:schemeClr val="tx2"/>
                </a:solidFill>
              </a:rPr>
              <a:t>Learning</a:t>
            </a:r>
            <a:r>
              <a:rPr lang="en-US" b="1" u="sng" dirty="0" smtClean="0"/>
              <a:t> </a:t>
            </a:r>
            <a:r>
              <a:rPr lang="en-US" b="1" u="sng" dirty="0" smtClean="0">
                <a:solidFill>
                  <a:schemeClr val="tx2"/>
                </a:solidFill>
              </a:rPr>
              <a:t>activity</a:t>
            </a:r>
            <a:r>
              <a:rPr lang="en-US" b="1" dirty="0" smtClean="0"/>
              <a:t> </a:t>
            </a:r>
            <a:r>
              <a:rPr lang="en-US" dirty="0" smtClean="0"/>
              <a:t>means active learning via physical manipulation with objects.</a:t>
            </a:r>
            <a:endParaRPr lang="ru-RU" dirty="0"/>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Learning activities for kids</a:t>
            </a:r>
            <a:endParaRPr lang="ru-RU" dirty="0">
              <a:solidFill>
                <a:srgbClr val="0070C0"/>
              </a:solidFill>
              <a:effectLst>
                <a:outerShdw blurRad="38100" dist="38100" dir="2700000" algn="tl">
                  <a:srgbClr val="000000">
                    <a:alpha val="43137"/>
                  </a:srgbClr>
                </a:outerShdw>
              </a:effectLst>
            </a:endParaRPr>
          </a:p>
        </p:txBody>
      </p:sp>
      <p:pic>
        <p:nvPicPr>
          <p:cNvPr id="1027" name="Picture 3"/>
          <p:cNvPicPr>
            <a:picLocks noChangeAspect="1" noChangeArrowheads="1"/>
          </p:cNvPicPr>
          <p:nvPr/>
        </p:nvPicPr>
        <p:blipFill>
          <a:blip r:embed="rId4" cstate="print"/>
          <a:srcRect/>
          <a:stretch>
            <a:fillRect/>
          </a:stretch>
        </p:blipFill>
        <p:spPr bwMode="auto">
          <a:xfrm>
            <a:off x="2617937" y="1137321"/>
            <a:ext cx="3472843" cy="2304255"/>
          </a:xfrm>
          <a:prstGeom prst="rect">
            <a:avLst/>
          </a:prstGeom>
          <a:noFill/>
          <a:ln w="9525">
            <a:noFill/>
            <a:miter lim="800000"/>
            <a:headEnd/>
            <a:tailEnd/>
          </a:ln>
        </p:spPr>
      </p:pic>
      <p:pic>
        <p:nvPicPr>
          <p:cNvPr id="1028" name="Picture 4"/>
          <p:cNvPicPr>
            <a:picLocks noChangeAspect="1" noChangeArrowheads="1"/>
          </p:cNvPicPr>
          <p:nvPr/>
        </p:nvPicPr>
        <p:blipFill>
          <a:blip r:embed="rId5" cstate="print"/>
          <a:srcRect/>
          <a:stretch>
            <a:fillRect/>
          </a:stretch>
        </p:blipFill>
        <p:spPr bwMode="auto">
          <a:xfrm>
            <a:off x="6650385" y="2793504"/>
            <a:ext cx="2592288" cy="3265941"/>
          </a:xfrm>
          <a:prstGeom prst="rect">
            <a:avLst/>
          </a:prstGeom>
          <a:noFill/>
          <a:ln w="9525">
            <a:noFill/>
            <a:miter lim="800000"/>
            <a:headEnd/>
            <a:tailEnd/>
          </a:ln>
        </p:spPr>
      </p:pic>
      <p:pic>
        <p:nvPicPr>
          <p:cNvPr id="1029" name="Picture 5"/>
          <p:cNvPicPr>
            <a:picLocks noChangeAspect="1" noChangeArrowheads="1"/>
          </p:cNvPicPr>
          <p:nvPr/>
        </p:nvPicPr>
        <p:blipFill>
          <a:blip r:embed="rId6" cstate="print"/>
          <a:srcRect/>
          <a:stretch>
            <a:fillRect/>
          </a:stretch>
        </p:blipFill>
        <p:spPr bwMode="auto">
          <a:xfrm>
            <a:off x="9733406" y="1137320"/>
            <a:ext cx="3181675" cy="2448272"/>
          </a:xfrm>
          <a:prstGeom prst="rect">
            <a:avLst/>
          </a:prstGeom>
          <a:noFill/>
          <a:ln w="9525">
            <a:noFill/>
            <a:miter lim="800000"/>
            <a:headEnd/>
            <a:tailEnd/>
          </a:ln>
        </p:spPr>
      </p:pic>
      <p:pic>
        <p:nvPicPr>
          <p:cNvPr id="3" name="Picture 3"/>
          <p:cNvPicPr>
            <a:picLocks noChangeAspect="1" noChangeArrowheads="1"/>
          </p:cNvPicPr>
          <p:nvPr/>
        </p:nvPicPr>
        <p:blipFill>
          <a:blip r:embed="rId7" cstate="print"/>
          <a:srcRect/>
          <a:stretch>
            <a:fillRect/>
          </a:stretch>
        </p:blipFill>
        <p:spPr bwMode="auto">
          <a:xfrm>
            <a:off x="2617937" y="3729608"/>
            <a:ext cx="3454584" cy="2304256"/>
          </a:xfrm>
          <a:prstGeom prst="rect">
            <a:avLst/>
          </a:prstGeom>
          <a:noFill/>
          <a:ln w="9525">
            <a:noFill/>
            <a:miter lim="800000"/>
            <a:headEnd/>
            <a:tailEnd/>
          </a:ln>
        </p:spPr>
      </p:pic>
      <p:pic>
        <p:nvPicPr>
          <p:cNvPr id="10" name="Picture 2"/>
          <p:cNvPicPr>
            <a:picLocks noChangeAspect="1" noChangeArrowheads="1"/>
          </p:cNvPicPr>
          <p:nvPr/>
        </p:nvPicPr>
        <p:blipFill>
          <a:blip r:embed="rId8" cstate="print"/>
          <a:srcRect/>
          <a:stretch>
            <a:fillRect/>
          </a:stretch>
        </p:blipFill>
        <p:spPr bwMode="auto">
          <a:xfrm>
            <a:off x="7010425" y="1065312"/>
            <a:ext cx="1684284" cy="1486380"/>
          </a:xfrm>
          <a:prstGeom prst="rect">
            <a:avLst/>
          </a:prstGeom>
          <a:noFill/>
          <a:ln w="9525">
            <a:noFill/>
            <a:miter lim="800000"/>
            <a:headEnd/>
            <a:tailEnd/>
          </a:ln>
        </p:spPr>
      </p:pic>
      <p:pic>
        <p:nvPicPr>
          <p:cNvPr id="11" name="Picture 2"/>
          <p:cNvPicPr>
            <a:picLocks noChangeAspect="1" noChangeArrowheads="1"/>
          </p:cNvPicPr>
          <p:nvPr/>
        </p:nvPicPr>
        <p:blipFill>
          <a:blip r:embed="rId9" cstate="print"/>
          <a:srcRect/>
          <a:stretch>
            <a:fillRect/>
          </a:stretch>
        </p:blipFill>
        <p:spPr bwMode="auto">
          <a:xfrm>
            <a:off x="9746729" y="3657600"/>
            <a:ext cx="3168352" cy="2376264"/>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Age groups</a:t>
            </a:r>
            <a:endParaRPr lang="ru-RU" dirty="0">
              <a:solidFill>
                <a:srgbClr val="0070C0"/>
              </a:solidFill>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4" cstate="print"/>
          <a:srcRect/>
          <a:stretch>
            <a:fillRect/>
          </a:stretch>
        </p:blipFill>
        <p:spPr bwMode="auto">
          <a:xfrm>
            <a:off x="5426249" y="3225552"/>
            <a:ext cx="2409825" cy="1885950"/>
          </a:xfrm>
          <a:prstGeom prst="rect">
            <a:avLst/>
          </a:prstGeom>
          <a:noFill/>
          <a:ln w="9525">
            <a:noFill/>
            <a:miter lim="800000"/>
            <a:headEnd/>
            <a:tailEnd/>
          </a:ln>
        </p:spPr>
      </p:pic>
      <p:pic>
        <p:nvPicPr>
          <p:cNvPr id="3075" name="Picture 3"/>
          <p:cNvPicPr>
            <a:picLocks noChangeAspect="1" noChangeArrowheads="1"/>
          </p:cNvPicPr>
          <p:nvPr/>
        </p:nvPicPr>
        <p:blipFill>
          <a:blip r:embed="rId5" cstate="print"/>
          <a:srcRect/>
          <a:stretch>
            <a:fillRect/>
          </a:stretch>
        </p:blipFill>
        <p:spPr bwMode="auto">
          <a:xfrm>
            <a:off x="7802513" y="1353344"/>
            <a:ext cx="2362200" cy="1885950"/>
          </a:xfrm>
          <a:prstGeom prst="rect">
            <a:avLst/>
          </a:prstGeom>
          <a:noFill/>
          <a:ln w="9525">
            <a:noFill/>
            <a:miter lim="800000"/>
            <a:headEnd/>
            <a:tailEnd/>
          </a:ln>
        </p:spPr>
      </p:pic>
      <p:pic>
        <p:nvPicPr>
          <p:cNvPr id="3076" name="Picture 4"/>
          <p:cNvPicPr>
            <a:picLocks noChangeAspect="1" noChangeArrowheads="1"/>
          </p:cNvPicPr>
          <p:nvPr/>
        </p:nvPicPr>
        <p:blipFill>
          <a:blip r:embed="rId6" cstate="print"/>
          <a:srcRect/>
          <a:stretch>
            <a:fillRect/>
          </a:stretch>
        </p:blipFill>
        <p:spPr bwMode="auto">
          <a:xfrm>
            <a:off x="10178777" y="3225552"/>
            <a:ext cx="2590800" cy="1885950"/>
          </a:xfrm>
          <a:prstGeom prst="rect">
            <a:avLst/>
          </a:prstGeom>
          <a:noFill/>
          <a:ln w="9525">
            <a:noFill/>
            <a:miter lim="800000"/>
            <a:headEnd/>
            <a:tailEnd/>
          </a:ln>
        </p:spPr>
      </p:pic>
      <p:pic>
        <p:nvPicPr>
          <p:cNvPr id="3077" name="Picture 5"/>
          <p:cNvPicPr>
            <a:picLocks noChangeAspect="1" noChangeArrowheads="1"/>
          </p:cNvPicPr>
          <p:nvPr/>
        </p:nvPicPr>
        <p:blipFill>
          <a:blip r:embed="rId7" cstate="print"/>
          <a:srcRect/>
          <a:stretch>
            <a:fillRect/>
          </a:stretch>
        </p:blipFill>
        <p:spPr bwMode="auto">
          <a:xfrm>
            <a:off x="2761953" y="1425352"/>
            <a:ext cx="2700300" cy="1800200"/>
          </a:xfrm>
          <a:prstGeom prst="rect">
            <a:avLst/>
          </a:prstGeom>
          <a:noFill/>
          <a:ln w="9525">
            <a:noFill/>
            <a:miter lim="800000"/>
            <a:headEnd/>
            <a:tailEnd/>
          </a:ln>
        </p:spPr>
      </p:pic>
      <p:sp>
        <p:nvSpPr>
          <p:cNvPr id="15" name="TextBox 14"/>
          <p:cNvSpPr txBox="1"/>
          <p:nvPr/>
        </p:nvSpPr>
        <p:spPr>
          <a:xfrm>
            <a:off x="2977977" y="3945632"/>
            <a:ext cx="1440160" cy="800219"/>
          </a:xfrm>
          <a:prstGeom prst="rect">
            <a:avLst/>
          </a:prstGeom>
          <a:noFill/>
        </p:spPr>
        <p:txBody>
          <a:bodyPr wrap="square" rtlCol="0">
            <a:spAutoFit/>
          </a:bodyPr>
          <a:lstStyle/>
          <a:p>
            <a:pPr algn="ctr"/>
            <a:r>
              <a:rPr lang="en-US" b="1" dirty="0" smtClean="0">
                <a:solidFill>
                  <a:schemeClr val="tx2"/>
                </a:solidFill>
              </a:rPr>
              <a:t>3-6</a:t>
            </a:r>
            <a:br>
              <a:rPr lang="en-US" b="1" dirty="0" smtClean="0">
                <a:solidFill>
                  <a:schemeClr val="tx2"/>
                </a:solidFill>
              </a:rPr>
            </a:br>
            <a:r>
              <a:rPr lang="en-US" b="1" dirty="0" smtClean="0">
                <a:solidFill>
                  <a:schemeClr val="tx2"/>
                </a:solidFill>
              </a:rPr>
              <a:t> years old</a:t>
            </a:r>
            <a:endParaRPr lang="ru-RU" b="1" dirty="0">
              <a:solidFill>
                <a:schemeClr val="tx2"/>
              </a:solidFill>
            </a:endParaRPr>
          </a:p>
        </p:txBody>
      </p:sp>
      <p:sp>
        <p:nvSpPr>
          <p:cNvPr id="16" name="TextBox 15"/>
          <p:cNvSpPr txBox="1"/>
          <p:nvPr/>
        </p:nvSpPr>
        <p:spPr>
          <a:xfrm>
            <a:off x="5858297" y="1785392"/>
            <a:ext cx="1440160" cy="800219"/>
          </a:xfrm>
          <a:prstGeom prst="rect">
            <a:avLst/>
          </a:prstGeom>
          <a:noFill/>
        </p:spPr>
        <p:txBody>
          <a:bodyPr wrap="square" rtlCol="0">
            <a:spAutoFit/>
          </a:bodyPr>
          <a:lstStyle/>
          <a:p>
            <a:pPr algn="ctr"/>
            <a:r>
              <a:rPr lang="en-US" b="1" dirty="0" smtClean="0">
                <a:solidFill>
                  <a:schemeClr val="tx2"/>
                </a:solidFill>
              </a:rPr>
              <a:t>7-9</a:t>
            </a:r>
            <a:br>
              <a:rPr lang="en-US" b="1" dirty="0" smtClean="0">
                <a:solidFill>
                  <a:schemeClr val="tx2"/>
                </a:solidFill>
              </a:rPr>
            </a:br>
            <a:r>
              <a:rPr lang="en-US" b="1" dirty="0" smtClean="0">
                <a:solidFill>
                  <a:schemeClr val="tx2"/>
                </a:solidFill>
              </a:rPr>
              <a:t> years old</a:t>
            </a:r>
            <a:endParaRPr lang="ru-RU" b="1" dirty="0">
              <a:solidFill>
                <a:schemeClr val="tx2"/>
              </a:solidFill>
            </a:endParaRPr>
          </a:p>
        </p:txBody>
      </p:sp>
      <p:sp>
        <p:nvSpPr>
          <p:cNvPr id="17" name="TextBox 16"/>
          <p:cNvSpPr txBox="1"/>
          <p:nvPr/>
        </p:nvSpPr>
        <p:spPr>
          <a:xfrm>
            <a:off x="8378577" y="3945632"/>
            <a:ext cx="1440160" cy="800219"/>
          </a:xfrm>
          <a:prstGeom prst="rect">
            <a:avLst/>
          </a:prstGeom>
          <a:noFill/>
        </p:spPr>
        <p:txBody>
          <a:bodyPr wrap="square" rtlCol="0">
            <a:spAutoFit/>
          </a:bodyPr>
          <a:lstStyle/>
          <a:p>
            <a:pPr algn="ctr"/>
            <a:r>
              <a:rPr lang="en-US" b="1" dirty="0" smtClean="0">
                <a:solidFill>
                  <a:schemeClr val="tx2"/>
                </a:solidFill>
              </a:rPr>
              <a:t>10-12</a:t>
            </a:r>
            <a:br>
              <a:rPr lang="en-US" b="1" dirty="0" smtClean="0">
                <a:solidFill>
                  <a:schemeClr val="tx2"/>
                </a:solidFill>
              </a:rPr>
            </a:br>
            <a:r>
              <a:rPr lang="en-US" b="1" dirty="0" smtClean="0">
                <a:solidFill>
                  <a:schemeClr val="tx2"/>
                </a:solidFill>
              </a:rPr>
              <a:t> years old</a:t>
            </a:r>
            <a:endParaRPr lang="ru-RU" b="1" dirty="0">
              <a:solidFill>
                <a:schemeClr val="tx2"/>
              </a:solidFill>
            </a:endParaRPr>
          </a:p>
        </p:txBody>
      </p:sp>
      <p:sp>
        <p:nvSpPr>
          <p:cNvPr id="18" name="TextBox 17"/>
          <p:cNvSpPr txBox="1"/>
          <p:nvPr/>
        </p:nvSpPr>
        <p:spPr>
          <a:xfrm>
            <a:off x="10754841" y="1785392"/>
            <a:ext cx="1440160" cy="800219"/>
          </a:xfrm>
          <a:prstGeom prst="rect">
            <a:avLst/>
          </a:prstGeom>
          <a:noFill/>
        </p:spPr>
        <p:txBody>
          <a:bodyPr wrap="square" rtlCol="0">
            <a:spAutoFit/>
          </a:bodyPr>
          <a:lstStyle/>
          <a:p>
            <a:pPr algn="ctr"/>
            <a:r>
              <a:rPr lang="en-US" b="1" dirty="0" smtClean="0">
                <a:solidFill>
                  <a:schemeClr val="tx2"/>
                </a:solidFill>
              </a:rPr>
              <a:t>13-16</a:t>
            </a:r>
            <a:br>
              <a:rPr lang="en-US" b="1" dirty="0" smtClean="0">
                <a:solidFill>
                  <a:schemeClr val="tx2"/>
                </a:solidFill>
              </a:rPr>
            </a:br>
            <a:r>
              <a:rPr lang="en-US" b="1" dirty="0" smtClean="0">
                <a:solidFill>
                  <a:schemeClr val="tx2"/>
                </a:solidFill>
              </a:rPr>
              <a:t> years old</a:t>
            </a:r>
            <a:endParaRPr lang="ru-RU" b="1" dirty="0">
              <a:solidFill>
                <a:schemeClr val="tx2"/>
              </a:solidFill>
            </a:endParaRPr>
          </a:p>
        </p:txBody>
      </p:sp>
      <p:sp>
        <p:nvSpPr>
          <p:cNvPr id="20" name="Rectangle 19"/>
          <p:cNvSpPr/>
          <p:nvPr/>
        </p:nvSpPr>
        <p:spPr>
          <a:xfrm>
            <a:off x="2761952" y="5385792"/>
            <a:ext cx="10250785" cy="1077218"/>
          </a:xfrm>
          <a:prstGeom prst="rect">
            <a:avLst/>
          </a:prstGeom>
        </p:spPr>
        <p:txBody>
          <a:bodyPr wrap="square">
            <a:spAutoFit/>
          </a:bodyPr>
          <a:lstStyle/>
          <a:p>
            <a:r>
              <a:rPr lang="en-US" sz="3200" b="1" i="1" dirty="0" smtClean="0"/>
              <a:t>Tarsia</a:t>
            </a:r>
            <a:r>
              <a:rPr lang="en-US" sz="3200" i="1" dirty="0" smtClean="0"/>
              <a:t> covers all the age groups a kindergartens and schools are focuses on.</a:t>
            </a:r>
            <a:endParaRPr lang="ru-RU" sz="3200" i="1" dirty="0" smtClean="0"/>
          </a:p>
        </p:txBody>
      </p:sp>
    </p:spTree>
  </p:cSld>
  <p:clrMapOvr>
    <a:masterClrMapping/>
  </p:clrMapOvr>
  <p:transition>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21992" y="0"/>
            <a:ext cx="8856985" cy="1785392"/>
          </a:xfrm>
        </p:spPr>
        <p:txBody>
          <a:bodyPr>
            <a:normAutofit fontScale="90000"/>
          </a:bodyPr>
          <a:lstStyle/>
          <a:p>
            <a:r>
              <a:rPr lang="en-US" dirty="0" smtClean="0">
                <a:solidFill>
                  <a:srgbClr val="0070C0"/>
                </a:solidFill>
                <a:effectLst>
                  <a:outerShdw blurRad="38100" dist="38100" dir="2700000" algn="tl">
                    <a:srgbClr val="000000">
                      <a:alpha val="43137"/>
                    </a:srgbClr>
                  </a:outerShdw>
                </a:effectLst>
              </a:rPr>
              <a:t>Recognition of mathematically gifted children</a:t>
            </a:r>
            <a:endParaRPr lang="ru-RU" dirty="0">
              <a:solidFill>
                <a:srgbClr val="0070C0"/>
              </a:solidFill>
              <a:effectLst>
                <a:outerShdw blurRad="38100" dist="38100" dir="2700000" algn="tl">
                  <a:srgbClr val="000000">
                    <a:alpha val="43137"/>
                  </a:srgbClr>
                </a:outerShdw>
              </a:effectLst>
            </a:endParaRPr>
          </a:p>
        </p:txBody>
      </p:sp>
      <p:sp>
        <p:nvSpPr>
          <p:cNvPr id="3" name="Rectangle 2"/>
          <p:cNvSpPr/>
          <p:nvPr/>
        </p:nvSpPr>
        <p:spPr>
          <a:xfrm>
            <a:off x="2571577" y="1641376"/>
            <a:ext cx="10441161" cy="4855175"/>
          </a:xfrm>
          <a:prstGeom prst="rect">
            <a:avLst/>
          </a:prstGeom>
        </p:spPr>
        <p:txBody>
          <a:bodyPr wrap="square">
            <a:spAutoFit/>
          </a:bodyPr>
          <a:lstStyle/>
          <a:p>
            <a:pPr>
              <a:lnSpc>
                <a:spcPct val="150000"/>
              </a:lnSpc>
            </a:pPr>
            <a:r>
              <a:rPr lang="en-US" sz="4100" dirty="0" smtClean="0"/>
              <a:t>In all age groups gifted children are:</a:t>
            </a:r>
          </a:p>
          <a:p>
            <a:pPr marL="274638" indent="808038">
              <a:lnSpc>
                <a:spcPct val="150000"/>
              </a:lnSpc>
              <a:buFont typeface="Wingdings" pitchFamily="2" charset="2"/>
              <a:buChar char="ü"/>
            </a:pPr>
            <a:r>
              <a:rPr lang="en-US" sz="3200" dirty="0" smtClean="0"/>
              <a:t>the quickest;</a:t>
            </a:r>
          </a:p>
          <a:p>
            <a:pPr marL="274638" indent="808038">
              <a:buFont typeface="Wingdings" pitchFamily="2" charset="2"/>
              <a:buChar char="ü"/>
            </a:pPr>
            <a:r>
              <a:rPr lang="en-US" sz="3200" dirty="0" smtClean="0"/>
              <a:t>creative: find the best way to solve the puzzle</a:t>
            </a:r>
          </a:p>
          <a:p>
            <a:pPr marL="1077913"/>
            <a:r>
              <a:rPr lang="en-US" sz="3000" i="1" dirty="0" smtClean="0"/>
              <a:t>(grouping similar pieces, outstanding way to build up the solution</a:t>
            </a:r>
            <a:r>
              <a:rPr lang="en-US" sz="3000" dirty="0" smtClean="0"/>
              <a:t>). </a:t>
            </a:r>
          </a:p>
          <a:p>
            <a:pPr>
              <a:lnSpc>
                <a:spcPct val="150000"/>
              </a:lnSpc>
            </a:pPr>
            <a:r>
              <a:rPr lang="en-US" sz="3600" dirty="0" smtClean="0"/>
              <a:t>Gifted children can be assigned more complicated puzzles to see other facets of their talent. </a:t>
            </a:r>
            <a:endParaRPr lang="ru-RU" sz="3600" dirty="0" smtClean="0"/>
          </a:p>
        </p:txBody>
      </p:sp>
      <p:pic>
        <p:nvPicPr>
          <p:cNvPr id="2050" name="Picture 2"/>
          <p:cNvPicPr>
            <a:picLocks noChangeAspect="1" noChangeArrowheads="1"/>
          </p:cNvPicPr>
          <p:nvPr/>
        </p:nvPicPr>
        <p:blipFill>
          <a:blip r:embed="rId4" cstate="print"/>
          <a:srcRect/>
          <a:stretch>
            <a:fillRect/>
          </a:stretch>
        </p:blipFill>
        <p:spPr bwMode="auto">
          <a:xfrm>
            <a:off x="10682833" y="1137320"/>
            <a:ext cx="2016224" cy="1709758"/>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r>
              <a:rPr lang="en-US" dirty="0" smtClean="0">
                <a:solidFill>
                  <a:srgbClr val="0070C0"/>
                </a:solidFill>
                <a:effectLst>
                  <a:outerShdw blurRad="38100" dist="38100" dir="2700000" algn="tl">
                    <a:srgbClr val="000000">
                      <a:alpha val="43137"/>
                    </a:srgbClr>
                  </a:outerShdw>
                </a:effectLst>
              </a:rPr>
              <a:t>Specific learning environment</a:t>
            </a:r>
            <a:endParaRPr lang="ru-RU" dirty="0">
              <a:solidFill>
                <a:srgbClr val="0070C0"/>
              </a:solidFill>
              <a:effectLst>
                <a:outerShdw blurRad="38100" dist="38100" dir="2700000" algn="tl">
                  <a:srgbClr val="000000">
                    <a:alpha val="43137"/>
                  </a:srgbClr>
                </a:outerShdw>
              </a:effectLst>
            </a:endParaRPr>
          </a:p>
        </p:txBody>
      </p:sp>
      <p:sp>
        <p:nvSpPr>
          <p:cNvPr id="3" name="Rectangle 2"/>
          <p:cNvSpPr/>
          <p:nvPr/>
        </p:nvSpPr>
        <p:spPr>
          <a:xfrm>
            <a:off x="2617937" y="1929408"/>
            <a:ext cx="10394801" cy="3416320"/>
          </a:xfrm>
          <a:prstGeom prst="rect">
            <a:avLst/>
          </a:prstGeom>
        </p:spPr>
        <p:txBody>
          <a:bodyPr wrap="square">
            <a:spAutoFit/>
          </a:bodyPr>
          <a:lstStyle/>
          <a:p>
            <a:pPr marL="274638" indent="808038">
              <a:buFont typeface="Wingdings" pitchFamily="2" charset="2"/>
              <a:buChar char="ü"/>
            </a:pPr>
            <a:r>
              <a:rPr lang="en-US" sz="3600" dirty="0" smtClean="0"/>
              <a:t>Highest motivation;</a:t>
            </a:r>
          </a:p>
          <a:p>
            <a:pPr marL="274638" indent="808038">
              <a:buFont typeface="Wingdings" pitchFamily="2" charset="2"/>
              <a:buChar char="ü"/>
            </a:pPr>
            <a:r>
              <a:rPr lang="en-US" sz="3600" dirty="0" smtClean="0"/>
              <a:t>Space orientation abilities;</a:t>
            </a:r>
          </a:p>
          <a:p>
            <a:pPr marL="274638" indent="808038">
              <a:buFont typeface="Wingdings" pitchFamily="2" charset="2"/>
              <a:buChar char="ü"/>
            </a:pPr>
            <a:r>
              <a:rPr lang="en-US" sz="3600" dirty="0" smtClean="0"/>
              <a:t>Problem-oriented tasks</a:t>
            </a:r>
          </a:p>
          <a:p>
            <a:pPr marL="274638" indent="808038"/>
            <a:endParaRPr lang="en-US" sz="3600" dirty="0" smtClean="0"/>
          </a:p>
          <a:p>
            <a:pPr marL="1352550" indent="800100"/>
            <a:r>
              <a:rPr lang="en-US" sz="3200" i="1" dirty="0" smtClean="0"/>
              <a:t>Giving the informal view to the material is the best approach to focus children on the subject. </a:t>
            </a:r>
            <a:endParaRPr lang="ru-RU" sz="3200" i="1" dirty="0" smtClean="0"/>
          </a:p>
        </p:txBody>
      </p:sp>
      <p:pic>
        <p:nvPicPr>
          <p:cNvPr id="7" name="Picture 3"/>
          <p:cNvPicPr>
            <a:picLocks noChangeAspect="1" noChangeArrowheads="1"/>
          </p:cNvPicPr>
          <p:nvPr/>
        </p:nvPicPr>
        <p:blipFill>
          <a:blip r:embed="rId4" cstate="print"/>
          <a:srcRect/>
          <a:stretch>
            <a:fillRect/>
          </a:stretch>
        </p:blipFill>
        <p:spPr bwMode="auto">
          <a:xfrm>
            <a:off x="9674721" y="1353344"/>
            <a:ext cx="2608403" cy="2547540"/>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fontScale="90000"/>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Learning activities are multipurpose</a:t>
            </a:r>
            <a:endParaRPr lang="ru-RU" dirty="0">
              <a:solidFill>
                <a:srgbClr val="0070C0"/>
              </a:solidFill>
              <a:effectLst>
                <a:outerShdw blurRad="38100" dist="38100" dir="2700000" algn="tl">
                  <a:srgbClr val="000000">
                    <a:alpha val="43137"/>
                  </a:srgbClr>
                </a:outerShdw>
              </a:effectLst>
            </a:endParaRPr>
          </a:p>
        </p:txBody>
      </p:sp>
      <p:sp>
        <p:nvSpPr>
          <p:cNvPr id="3" name="Rectangle 2"/>
          <p:cNvSpPr/>
          <p:nvPr/>
        </p:nvSpPr>
        <p:spPr>
          <a:xfrm>
            <a:off x="2617937" y="1353344"/>
            <a:ext cx="10394801" cy="5570756"/>
          </a:xfrm>
          <a:prstGeom prst="rect">
            <a:avLst/>
          </a:prstGeom>
        </p:spPr>
        <p:txBody>
          <a:bodyPr wrap="square">
            <a:spAutoFit/>
          </a:bodyPr>
          <a:lstStyle/>
          <a:p>
            <a:pPr marL="274638" indent="808038">
              <a:buFont typeface="Wingdings" pitchFamily="2" charset="2"/>
              <a:buChar char="ü"/>
            </a:pPr>
            <a:r>
              <a:rPr lang="en-US" sz="3600" dirty="0" smtClean="0"/>
              <a:t>Focused on a subject;</a:t>
            </a:r>
          </a:p>
          <a:p>
            <a:pPr marL="1085850" indent="-819150">
              <a:buFont typeface="Wingdings" pitchFamily="2" charset="2"/>
              <a:buChar char="ü"/>
            </a:pPr>
            <a:r>
              <a:rPr lang="en-US" sz="3600" dirty="0" smtClean="0"/>
              <a:t>Easy to create (equivalent pairs)</a:t>
            </a:r>
          </a:p>
          <a:p>
            <a:pPr marL="1085850" indent="-819150">
              <a:buFont typeface="Wingdings" pitchFamily="2" charset="2"/>
              <a:buChar char="ü"/>
            </a:pPr>
            <a:r>
              <a:rPr lang="en-US" sz="3600" dirty="0" smtClean="0"/>
              <a:t>Cover several aspects of </a:t>
            </a:r>
            <a:br>
              <a:rPr lang="en-US" sz="3600" dirty="0" smtClean="0"/>
            </a:br>
            <a:r>
              <a:rPr lang="en-US" sz="3600" dirty="0" smtClean="0"/>
              <a:t>learning;</a:t>
            </a:r>
          </a:p>
          <a:p>
            <a:pPr marL="1085850" indent="-819150">
              <a:buFont typeface="Wingdings" pitchFamily="2" charset="2"/>
              <a:buChar char="ü"/>
            </a:pPr>
            <a:r>
              <a:rPr lang="en-US" sz="3600" dirty="0" smtClean="0"/>
              <a:t>A sort of a competition </a:t>
            </a:r>
            <a:br>
              <a:rPr lang="en-US" sz="3600" dirty="0" smtClean="0"/>
            </a:br>
            <a:r>
              <a:rPr lang="en-US" sz="3600" dirty="0" smtClean="0"/>
              <a:t>in a group;</a:t>
            </a:r>
          </a:p>
          <a:p>
            <a:pPr marL="1085850" indent="-819150">
              <a:buFont typeface="Wingdings" pitchFamily="2" charset="2"/>
              <a:buChar char="ü"/>
            </a:pPr>
            <a:r>
              <a:rPr lang="en-US" sz="3600" dirty="0" smtClean="0"/>
              <a:t>Can be easily and immediately transformed </a:t>
            </a:r>
            <a:br>
              <a:rPr lang="en-US" sz="3600" dirty="0" smtClean="0"/>
            </a:br>
            <a:r>
              <a:rPr lang="en-US" sz="3600" i="1" dirty="0" smtClean="0"/>
              <a:t>(the teacher can always change the task and solution will go in a different way).</a:t>
            </a:r>
          </a:p>
          <a:p>
            <a:pPr marL="1352550" indent="800100"/>
            <a:r>
              <a:rPr lang="en-US" sz="3200" i="1" dirty="0" smtClean="0"/>
              <a:t> </a:t>
            </a:r>
            <a:endParaRPr lang="ru-RU" sz="3200" i="1" dirty="0" smtClean="0"/>
          </a:p>
        </p:txBody>
      </p:sp>
      <p:pic>
        <p:nvPicPr>
          <p:cNvPr id="5124" name="Picture 4"/>
          <p:cNvPicPr>
            <a:picLocks noChangeAspect="1" noChangeArrowheads="1"/>
          </p:cNvPicPr>
          <p:nvPr/>
        </p:nvPicPr>
        <p:blipFill>
          <a:blip r:embed="rId4" cstate="print"/>
          <a:srcRect/>
          <a:stretch>
            <a:fillRect/>
          </a:stretch>
        </p:blipFill>
        <p:spPr bwMode="auto">
          <a:xfrm>
            <a:off x="8594601" y="2793504"/>
            <a:ext cx="4130596" cy="1800200"/>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fontScale="90000"/>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Computer-aided development of the learning activities</a:t>
            </a:r>
            <a:endParaRPr lang="ru-RU" dirty="0">
              <a:solidFill>
                <a:srgbClr val="0070C0"/>
              </a:solidFill>
              <a:effectLst>
                <a:outerShdw blurRad="38100" dist="38100" dir="2700000" algn="tl">
                  <a:srgbClr val="000000">
                    <a:alpha val="43137"/>
                  </a:srgbClr>
                </a:outerShdw>
              </a:effectLst>
            </a:endParaRPr>
          </a:p>
        </p:txBody>
      </p:sp>
      <p:sp>
        <p:nvSpPr>
          <p:cNvPr id="3" name="Rectangle 2"/>
          <p:cNvSpPr/>
          <p:nvPr/>
        </p:nvSpPr>
        <p:spPr>
          <a:xfrm>
            <a:off x="2617937" y="1929408"/>
            <a:ext cx="10394801" cy="3908762"/>
          </a:xfrm>
          <a:prstGeom prst="rect">
            <a:avLst/>
          </a:prstGeom>
        </p:spPr>
        <p:txBody>
          <a:bodyPr wrap="square">
            <a:spAutoFit/>
          </a:bodyPr>
          <a:lstStyle/>
          <a:p>
            <a:pPr marL="274638" indent="808038">
              <a:buFont typeface="Wingdings" pitchFamily="2" charset="2"/>
              <a:buChar char="ü"/>
            </a:pPr>
            <a:r>
              <a:rPr lang="en-US" sz="3600" dirty="0" smtClean="0"/>
              <a:t>MS Word’s templates;</a:t>
            </a:r>
          </a:p>
          <a:p>
            <a:pPr marL="1085850" indent="-819150">
              <a:buFont typeface="Wingdings" pitchFamily="2" charset="2"/>
              <a:buChar char="ü"/>
            </a:pPr>
            <a:r>
              <a:rPr lang="en-US" sz="3600" dirty="0" smtClean="0"/>
              <a:t>Vector Graphics editors;</a:t>
            </a:r>
          </a:p>
          <a:p>
            <a:pPr marL="1085850" indent="-819150">
              <a:buFont typeface="Wingdings" pitchFamily="2" charset="2"/>
              <a:buChar char="ü"/>
            </a:pPr>
            <a:r>
              <a:rPr lang="en-US" sz="3600" dirty="0" smtClean="0"/>
              <a:t>Raster Graphics editors;</a:t>
            </a:r>
          </a:p>
          <a:p>
            <a:pPr marL="1085850" indent="-819150">
              <a:buFont typeface="Wingdings" pitchFamily="2" charset="2"/>
              <a:buChar char="ü"/>
            </a:pPr>
            <a:r>
              <a:rPr lang="en-US" sz="3600" dirty="0" smtClean="0"/>
              <a:t>Specialized software</a:t>
            </a:r>
            <a:br>
              <a:rPr lang="en-US" sz="3600" dirty="0" smtClean="0"/>
            </a:br>
            <a:r>
              <a:rPr lang="en-US" sz="3600" dirty="0" smtClean="0"/>
              <a:t>for learning activities </a:t>
            </a:r>
            <a:br>
              <a:rPr lang="en-US" sz="3600" dirty="0" smtClean="0"/>
            </a:br>
            <a:r>
              <a:rPr lang="en-US" sz="3600" dirty="0" smtClean="0"/>
              <a:t>creation (</a:t>
            </a:r>
            <a:r>
              <a:rPr lang="en-US" sz="3600" i="1" dirty="0" smtClean="0"/>
              <a:t>Tarsia belongs to this group</a:t>
            </a:r>
            <a:r>
              <a:rPr lang="en-US" sz="3600" dirty="0" smtClean="0"/>
              <a:t>)</a:t>
            </a:r>
            <a:r>
              <a:rPr lang="en-US" sz="3600" i="1" dirty="0" smtClean="0"/>
              <a:t>.</a:t>
            </a:r>
          </a:p>
          <a:p>
            <a:pPr marL="1352550" indent="800100"/>
            <a:r>
              <a:rPr lang="en-US" sz="3200" i="1" dirty="0" smtClean="0"/>
              <a:t> </a:t>
            </a:r>
            <a:endParaRPr lang="ru-RU" sz="3200" i="1" dirty="0" smtClean="0"/>
          </a:p>
        </p:txBody>
      </p:sp>
      <p:pic>
        <p:nvPicPr>
          <p:cNvPr id="5" name="Picture 2"/>
          <p:cNvPicPr>
            <a:picLocks noChangeAspect="1" noChangeArrowheads="1"/>
          </p:cNvPicPr>
          <p:nvPr/>
        </p:nvPicPr>
        <p:blipFill>
          <a:blip r:embed="rId4" cstate="print">
            <a:duotone>
              <a:schemeClr val="accent5">
                <a:shade val="45000"/>
                <a:satMod val="135000"/>
              </a:schemeClr>
              <a:prstClr val="white"/>
            </a:duotone>
          </a:blip>
          <a:srcRect/>
          <a:stretch>
            <a:fillRect/>
          </a:stretch>
        </p:blipFill>
        <p:spPr bwMode="auto">
          <a:xfrm>
            <a:off x="10754841" y="993304"/>
            <a:ext cx="1944216" cy="1944216"/>
          </a:xfrm>
          <a:prstGeom prst="rect">
            <a:avLst/>
          </a:prstGeom>
          <a:noFill/>
          <a:ln w="9525">
            <a:noFill/>
            <a:miter lim="800000"/>
            <a:headEnd/>
            <a:tailEnd/>
          </a:ln>
        </p:spPr>
      </p:pic>
      <p:pic>
        <p:nvPicPr>
          <p:cNvPr id="37890" name="Picture 2" descr="F:\Users\Yank\Documents\Conferences\Poland\Tarsia-2010\Tarsia-img\piece-title.png"/>
          <p:cNvPicPr>
            <a:picLocks noChangeAspect="1" noChangeArrowheads="1"/>
          </p:cNvPicPr>
          <p:nvPr/>
        </p:nvPicPr>
        <p:blipFill>
          <a:blip r:embed="rId5" cstate="print"/>
          <a:srcRect/>
          <a:stretch>
            <a:fillRect/>
          </a:stretch>
        </p:blipFill>
        <p:spPr bwMode="auto">
          <a:xfrm>
            <a:off x="8666609" y="2289448"/>
            <a:ext cx="2160240" cy="2416902"/>
          </a:xfrm>
          <a:prstGeom prst="rect">
            <a:avLst/>
          </a:prstGeom>
          <a:noFill/>
        </p:spPr>
      </p:pic>
      <p:sp>
        <p:nvSpPr>
          <p:cNvPr id="7" name="Curved Left Arrow 6"/>
          <p:cNvSpPr/>
          <p:nvPr/>
        </p:nvSpPr>
        <p:spPr>
          <a:xfrm rot="3249160">
            <a:off x="11404049" y="3233902"/>
            <a:ext cx="1008112" cy="1584176"/>
          </a:xfrm>
          <a:prstGeom prst="curvedLeft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ru-RU" dirty="0">
              <a:solidFill>
                <a:schemeClr val="tx1"/>
              </a:solidFill>
            </a:endParaRPr>
          </a:p>
        </p:txBody>
      </p:sp>
    </p:spTree>
  </p:cSld>
  <p:clrMapOvr>
    <a:masterClrMapping/>
  </p:clrMapOvr>
  <p:transition>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What is Tarsia?</a:t>
            </a:r>
            <a:endParaRPr lang="ru-RU" dirty="0">
              <a:solidFill>
                <a:srgbClr val="0070C0"/>
              </a:solidFill>
              <a:effectLst>
                <a:outerShdw blurRad="38100" dist="38100" dir="2700000" algn="tl">
                  <a:srgbClr val="000000">
                    <a:alpha val="43137"/>
                  </a:srgbClr>
                </a:outerShdw>
              </a:effectLst>
            </a:endParaRPr>
          </a:p>
        </p:txBody>
      </p:sp>
      <p:sp>
        <p:nvSpPr>
          <p:cNvPr id="22" name="Rectangle 21"/>
          <p:cNvSpPr/>
          <p:nvPr/>
        </p:nvSpPr>
        <p:spPr>
          <a:xfrm>
            <a:off x="3049985" y="1649760"/>
            <a:ext cx="9729465" cy="4524315"/>
          </a:xfrm>
          <a:prstGeom prst="rect">
            <a:avLst/>
          </a:prstGeom>
        </p:spPr>
        <p:txBody>
          <a:bodyPr wrap="square">
            <a:spAutoFit/>
          </a:bodyPr>
          <a:lstStyle/>
          <a:p>
            <a:pPr indent="723900">
              <a:lnSpc>
                <a:spcPct val="150000"/>
              </a:lnSpc>
            </a:pPr>
            <a:r>
              <a:rPr lang="en-US" sz="3200" dirty="0" smtClean="0"/>
              <a:t>Formulator </a:t>
            </a:r>
            <a:r>
              <a:rPr lang="en-US" sz="3200" b="1" dirty="0" smtClean="0"/>
              <a:t>Tarsia</a:t>
            </a:r>
            <a:r>
              <a:rPr lang="en-US" sz="3200" dirty="0" smtClean="0"/>
              <a:t> makes it easy to create your own mathematical learning activities. </a:t>
            </a:r>
          </a:p>
          <a:p>
            <a:pPr indent="723900">
              <a:lnSpc>
                <a:spcPct val="150000"/>
              </a:lnSpc>
            </a:pPr>
            <a:r>
              <a:rPr lang="en-US" sz="3200" dirty="0" smtClean="0"/>
              <a:t>With </a:t>
            </a:r>
            <a:r>
              <a:rPr lang="en-US" sz="3200" b="1" dirty="0" smtClean="0"/>
              <a:t>Tarsia</a:t>
            </a:r>
            <a:r>
              <a:rPr lang="en-US" sz="3200" dirty="0" smtClean="0"/>
              <a:t> you can easily create, print out, save and exchange customized jigsaws, domino activities, students discussion circle and a variety of rectangular card sort activities.</a:t>
            </a:r>
            <a:endParaRPr lang="ru-RU" sz="3200" dirty="0" smtClean="0">
              <a:solidFill>
                <a:prstClr val="black"/>
              </a:solidFill>
              <a:cs typeface="Arial" pitchFamily="34" charset="0"/>
            </a:endParaRPr>
          </a:p>
        </p:txBody>
      </p:sp>
    </p:spTree>
  </p:cSld>
  <p:clrMapOvr>
    <a:masterClrMapping/>
  </p:clrMapOvr>
  <p:transition>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Title 1"/>
          <p:cNvSpPr>
            <a:spLocks noGrp="1"/>
          </p:cNvSpPr>
          <p:nvPr>
            <p:ph type="title"/>
          </p:nvPr>
        </p:nvSpPr>
        <p:spPr>
          <a:xfrm>
            <a:off x="2473921" y="332746"/>
            <a:ext cx="10009112" cy="979065"/>
          </a:xfrm>
        </p:spPr>
        <p:txBody>
          <a:bodyPr wrap="square">
            <a:spAutoFit/>
          </a:bodyPr>
          <a:lstStyle/>
          <a:p>
            <a:pPr defTabSz="1161562">
              <a:tabLst>
                <a:tab pos="6183313" algn="l"/>
              </a:tabLst>
            </a:pPr>
            <a:r>
              <a:rPr lang="en-US" sz="5600" dirty="0" smtClean="0">
                <a:solidFill>
                  <a:srgbClr val="0070C0"/>
                </a:solidFill>
                <a:effectLst>
                  <a:outerShdw blurRad="38100" dist="38100" dir="2700000" algn="tl">
                    <a:srgbClr val="000000">
                      <a:alpha val="43137"/>
                    </a:srgbClr>
                  </a:outerShdw>
                </a:effectLst>
              </a:rPr>
              <a:t>Tarsia outputs can be applied for:</a:t>
            </a:r>
            <a:endParaRPr lang="ru-RU" sz="5600" dirty="0">
              <a:solidFill>
                <a:srgbClr val="0070C0"/>
              </a:solidFill>
              <a:effectLst>
                <a:outerShdw blurRad="38100" dist="38100" dir="2700000" algn="tl">
                  <a:srgbClr val="000000">
                    <a:alpha val="43137"/>
                  </a:srgbClr>
                </a:outerShdw>
              </a:effectLst>
            </a:endParaRPr>
          </a:p>
        </p:txBody>
      </p:sp>
      <p:sp>
        <p:nvSpPr>
          <p:cNvPr id="6" name="Text Placeholder 2"/>
          <p:cNvSpPr txBox="1">
            <a:spLocks/>
          </p:cNvSpPr>
          <p:nvPr/>
        </p:nvSpPr>
        <p:spPr>
          <a:xfrm>
            <a:off x="3338017" y="1713384"/>
            <a:ext cx="8229265" cy="2765201"/>
          </a:xfrm>
          <a:prstGeom prst="rect">
            <a:avLst/>
          </a:prstGeom>
        </p:spPr>
        <p:txBody>
          <a:bodyPr vert="horz" lIns="116156" tIns="58078" rIns="116156" bIns="58078" rtlCol="0">
            <a:normAutofit/>
          </a:bodyPr>
          <a:lstStyle/>
          <a:p>
            <a:pPr marL="274638" marR="0" lvl="0" indent="808038" algn="l" defTabSz="1161562" rtl="0" eaLnBrk="1" fontAlgn="auto" latinLnBrk="0" hangingPunct="1">
              <a:lnSpc>
                <a:spcPct val="100000"/>
              </a:lnSpc>
              <a:spcBef>
                <a:spcPct val="20000"/>
              </a:spcBef>
              <a:spcAft>
                <a:spcPts val="0"/>
              </a:spcAft>
              <a:buClrTx/>
              <a:buSzTx/>
              <a:buFont typeface="Wingdings" pitchFamily="2" charset="2"/>
              <a:buChar char="ü"/>
              <a:tabLst/>
              <a:defRPr/>
            </a:pPr>
            <a:r>
              <a:rPr kumimoji="0" lang="en-US" sz="4000" b="0" i="0" u="none" strike="noStrike" kern="1200" cap="none" spc="0" normalizeH="0" baseline="0" noProof="0" dirty="0" smtClean="0">
                <a:ln>
                  <a:noFill/>
                </a:ln>
                <a:solidFill>
                  <a:schemeClr val="tx1"/>
                </a:solidFill>
                <a:effectLst/>
                <a:uLnTx/>
                <a:uFillTx/>
                <a:latin typeface="+mn-lt"/>
                <a:ea typeface="+mn-ea"/>
                <a:cs typeface="+mn-cs"/>
              </a:rPr>
              <a:t>Training session</a:t>
            </a:r>
          </a:p>
          <a:p>
            <a:pPr marL="274638" marR="0" lvl="0" indent="808038" algn="l" defTabSz="1161562" rtl="0" eaLnBrk="1" fontAlgn="auto" latinLnBrk="0" hangingPunct="1">
              <a:lnSpc>
                <a:spcPct val="100000"/>
              </a:lnSpc>
              <a:spcBef>
                <a:spcPct val="20000"/>
              </a:spcBef>
              <a:spcAft>
                <a:spcPts val="0"/>
              </a:spcAft>
              <a:buClrTx/>
              <a:buSzTx/>
              <a:buFont typeface="Wingdings" pitchFamily="2" charset="2"/>
              <a:buChar char="ü"/>
              <a:tabLst/>
              <a:defRPr/>
            </a:pPr>
            <a:r>
              <a:rPr kumimoji="0" lang="en-US" sz="4000" b="0" i="0" u="none" strike="noStrike" kern="1200" cap="none" spc="0" normalizeH="0" baseline="0" noProof="0" dirty="0" smtClean="0">
                <a:ln>
                  <a:noFill/>
                </a:ln>
                <a:solidFill>
                  <a:schemeClr val="tx1"/>
                </a:solidFill>
                <a:effectLst/>
                <a:uLnTx/>
                <a:uFillTx/>
                <a:latin typeface="+mn-lt"/>
                <a:ea typeface="+mn-ea"/>
                <a:cs typeface="+mn-cs"/>
              </a:rPr>
              <a:t>New topic explanation</a:t>
            </a:r>
          </a:p>
          <a:p>
            <a:pPr marL="274638" marR="0" lvl="0" indent="808038" algn="l" defTabSz="1161562" rtl="0" eaLnBrk="1" fontAlgn="auto" latinLnBrk="0" hangingPunct="1">
              <a:lnSpc>
                <a:spcPct val="100000"/>
              </a:lnSpc>
              <a:spcBef>
                <a:spcPct val="20000"/>
              </a:spcBef>
              <a:spcAft>
                <a:spcPts val="0"/>
              </a:spcAft>
              <a:buClrTx/>
              <a:buSzTx/>
              <a:buFont typeface="Wingdings" pitchFamily="2" charset="2"/>
              <a:buChar char="ü"/>
              <a:tabLst/>
              <a:defRPr/>
            </a:pPr>
            <a:r>
              <a:rPr kumimoji="0" lang="en-US" sz="4000" b="0" i="0" u="none" strike="noStrike" kern="1200" cap="none" spc="0" normalizeH="0" baseline="0" noProof="0" dirty="0" smtClean="0">
                <a:ln>
                  <a:noFill/>
                </a:ln>
                <a:solidFill>
                  <a:schemeClr val="tx1"/>
                </a:solidFill>
                <a:effectLst/>
                <a:uLnTx/>
                <a:uFillTx/>
                <a:latin typeface="+mn-lt"/>
                <a:ea typeface="+mn-ea"/>
                <a:cs typeface="+mn-cs"/>
              </a:rPr>
              <a:t>Training at home</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endParaRPr kumimoji="0" lang="ru-RU" sz="41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What Tarsia can do for you?</a:t>
            </a:r>
            <a:endParaRPr lang="ru-RU" dirty="0">
              <a:solidFill>
                <a:srgbClr val="0070C0"/>
              </a:solidFill>
              <a:effectLst>
                <a:outerShdw blurRad="38100" dist="38100" dir="2700000" algn="tl">
                  <a:srgbClr val="000000">
                    <a:alpha val="43137"/>
                  </a:srgbClr>
                </a:outerShdw>
              </a:effectLst>
            </a:endParaRPr>
          </a:p>
        </p:txBody>
      </p:sp>
      <p:sp>
        <p:nvSpPr>
          <p:cNvPr id="22" name="Rectangle 21"/>
          <p:cNvSpPr/>
          <p:nvPr/>
        </p:nvSpPr>
        <p:spPr>
          <a:xfrm>
            <a:off x="2689945" y="1649761"/>
            <a:ext cx="10322793" cy="4616648"/>
          </a:xfrm>
          <a:prstGeom prst="rect">
            <a:avLst/>
          </a:prstGeom>
        </p:spPr>
        <p:txBody>
          <a:bodyPr wrap="square">
            <a:spAutoFit/>
          </a:bodyPr>
          <a:lstStyle/>
          <a:p>
            <a:pPr>
              <a:lnSpc>
                <a:spcPct val="150000"/>
              </a:lnSpc>
            </a:pPr>
            <a:r>
              <a:rPr lang="en-US" sz="2800" dirty="0" smtClean="0"/>
              <a:t>The activities in Tarsia can be prepared in a way ready to print and then to cut out. </a:t>
            </a:r>
          </a:p>
          <a:p>
            <a:pPr>
              <a:lnSpc>
                <a:spcPct val="150000"/>
              </a:lnSpc>
            </a:pPr>
            <a:r>
              <a:rPr lang="en-US" sz="2800" dirty="0" smtClean="0"/>
              <a:t>There are several types of activity:</a:t>
            </a:r>
          </a:p>
          <a:p>
            <a:pPr>
              <a:lnSpc>
                <a:spcPct val="150000"/>
              </a:lnSpc>
              <a:buFont typeface="Wingdings" pitchFamily="2" charset="2"/>
              <a:buChar char="Ø"/>
            </a:pPr>
            <a:r>
              <a:rPr lang="en-US" sz="2800" dirty="0" smtClean="0"/>
              <a:t> hexagonal jigsaws made up of equilateral triangles;</a:t>
            </a:r>
          </a:p>
          <a:p>
            <a:pPr>
              <a:lnSpc>
                <a:spcPct val="150000"/>
              </a:lnSpc>
              <a:buFont typeface="Wingdings" pitchFamily="2" charset="2"/>
              <a:buChar char="Ø"/>
            </a:pPr>
            <a:r>
              <a:rPr lang="en-US" sz="2800" dirty="0" smtClean="0"/>
              <a:t> different sets of rectangular cards with expressions;</a:t>
            </a:r>
          </a:p>
          <a:p>
            <a:pPr>
              <a:lnSpc>
                <a:spcPct val="150000"/>
              </a:lnSpc>
              <a:buFont typeface="Wingdings" pitchFamily="2" charset="2"/>
              <a:buChar char="Ø"/>
            </a:pPr>
            <a:r>
              <a:rPr lang="en-US" sz="2800" dirty="0" smtClean="0"/>
              <a:t> dominoes for a domino activity; </a:t>
            </a:r>
          </a:p>
          <a:p>
            <a:pPr>
              <a:lnSpc>
                <a:spcPct val="150000"/>
              </a:lnSpc>
              <a:buFont typeface="Wingdings" pitchFamily="2" charset="2"/>
              <a:buChar char="Ø"/>
            </a:pPr>
            <a:r>
              <a:rPr lang="en-US" sz="2800" dirty="0" smtClean="0"/>
              <a:t> students discussion circle etc.</a:t>
            </a:r>
            <a:endParaRPr lang="ru-RU" sz="2800" dirty="0" smtClean="0">
              <a:solidFill>
                <a:prstClr val="black"/>
              </a:solidFill>
              <a:cs typeface="Arial" pitchFamily="34" charset="0"/>
            </a:endParaRPr>
          </a:p>
        </p:txBody>
      </p:sp>
    </p:spTree>
  </p:cSld>
  <p:clrMapOvr>
    <a:masterClrMapping/>
  </p:clrMapOvr>
  <p:transition>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9" name="Title 1"/>
          <p:cNvSpPr txBox="1">
            <a:spLocks/>
          </p:cNvSpPr>
          <p:nvPr/>
        </p:nvSpPr>
        <p:spPr>
          <a:xfrm>
            <a:off x="2545929" y="-12485"/>
            <a:ext cx="10101473" cy="1840839"/>
          </a:xfrm>
          <a:prstGeom prst="rect">
            <a:avLst/>
          </a:prstGeom>
        </p:spPr>
        <p:txBody>
          <a:bodyPr vert="horz" wrap="square" lIns="116156" tIns="58078" rIns="116156" bIns="58078" rtlCol="0" anchor="ctr">
            <a:spAutoFit/>
          </a:bodyPr>
          <a:lstStyle/>
          <a:p>
            <a:pPr marL="0" marR="0" lvl="0" indent="0" algn="ctr" defTabSz="1161562" rtl="0" eaLnBrk="1" fontAlgn="auto" latinLnBrk="0" hangingPunct="1">
              <a:lnSpc>
                <a:spcPct val="100000"/>
              </a:lnSpc>
              <a:spcBef>
                <a:spcPct val="0"/>
              </a:spcBef>
              <a:spcAft>
                <a:spcPts val="0"/>
              </a:spcAft>
              <a:buClrTx/>
              <a:buSzTx/>
              <a:buFontTx/>
              <a:buNone/>
              <a:tabLst>
                <a:tab pos="6183313" algn="l"/>
              </a:tabLst>
              <a:defRPr/>
            </a:pPr>
            <a:r>
              <a:rPr kumimoji="0" lang="en-US" sz="5600" b="0" i="0"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mj-lt"/>
                <a:ea typeface="+mj-ea"/>
                <a:cs typeface="+mj-cs"/>
              </a:rPr>
              <a:t>Contemporary needs and field of application</a:t>
            </a:r>
            <a:endParaRPr kumimoji="0" lang="ru-RU" sz="5600" b="0"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mj-lt"/>
              <a:ea typeface="+mj-ea"/>
              <a:cs typeface="+mj-cs"/>
            </a:endParaRPr>
          </a:p>
        </p:txBody>
      </p:sp>
      <p:sp>
        <p:nvSpPr>
          <p:cNvPr id="10" name="Text Placeholder 2"/>
          <p:cNvSpPr txBox="1">
            <a:spLocks/>
          </p:cNvSpPr>
          <p:nvPr/>
        </p:nvSpPr>
        <p:spPr>
          <a:xfrm>
            <a:off x="3842073" y="2793504"/>
            <a:ext cx="8229265" cy="2261145"/>
          </a:xfrm>
          <a:prstGeom prst="rect">
            <a:avLst/>
          </a:prstGeom>
        </p:spPr>
        <p:txBody>
          <a:bodyPr vert="horz" lIns="116156" tIns="58078" rIns="116156" bIns="58078" rtlCol="0">
            <a:normAutofit/>
          </a:bodyPr>
          <a:lstStyle/>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Math</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Linguistics</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Chemistry and a lot more.</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endParaRPr kumimoji="0" lang="ru-RU" sz="4100" b="0" i="0" u="none" strike="noStrike" kern="1200" cap="none" spc="0" normalizeH="0" baseline="0" noProof="0" dirty="0">
              <a:ln>
                <a:noFill/>
              </a:ln>
              <a:solidFill>
                <a:schemeClr val="tx1"/>
              </a:solidFill>
              <a:effectLst/>
              <a:uLnTx/>
              <a:uFillTx/>
              <a:latin typeface="+mn-lt"/>
              <a:ea typeface="+mn-ea"/>
              <a:cs typeface="+mn-cs"/>
            </a:endParaRPr>
          </a:p>
        </p:txBody>
      </p:sp>
      <p:pic>
        <p:nvPicPr>
          <p:cNvPr id="11" name="Picture 2"/>
          <p:cNvPicPr>
            <a:picLocks noChangeAspect="1" noChangeArrowheads="1"/>
          </p:cNvPicPr>
          <p:nvPr/>
        </p:nvPicPr>
        <p:blipFill>
          <a:blip r:embed="rId4" cstate="print"/>
          <a:srcRect/>
          <a:stretch>
            <a:fillRect/>
          </a:stretch>
        </p:blipFill>
        <p:spPr bwMode="auto">
          <a:xfrm>
            <a:off x="6866409" y="2217440"/>
            <a:ext cx="1520577" cy="1520577"/>
          </a:xfrm>
          <a:prstGeom prst="rect">
            <a:avLst/>
          </a:prstGeom>
          <a:noFill/>
          <a:ln w="9525">
            <a:noFill/>
            <a:miter lim="800000"/>
            <a:headEnd/>
            <a:tailEnd/>
          </a:ln>
        </p:spPr>
      </p:pic>
      <p:pic>
        <p:nvPicPr>
          <p:cNvPr id="12" name="Picture 3"/>
          <p:cNvPicPr>
            <a:picLocks noChangeAspect="1" noChangeArrowheads="1"/>
          </p:cNvPicPr>
          <p:nvPr/>
        </p:nvPicPr>
        <p:blipFill>
          <a:blip r:embed="rId5" cstate="print"/>
          <a:srcRect/>
          <a:stretch>
            <a:fillRect/>
          </a:stretch>
        </p:blipFill>
        <p:spPr bwMode="auto">
          <a:xfrm>
            <a:off x="10178777" y="4017640"/>
            <a:ext cx="990600" cy="1190625"/>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2905969" y="183910"/>
            <a:ext cx="8229265" cy="1840839"/>
          </a:xfrm>
        </p:spPr>
        <p:txBody>
          <a:bodyPr>
            <a:spAutoFit/>
          </a:bodyPr>
          <a:lstStyle/>
          <a:p>
            <a:pPr defTabSz="1161562">
              <a:tabLst>
                <a:tab pos="6183313" algn="l"/>
              </a:tabLst>
            </a:pPr>
            <a:r>
              <a:rPr lang="en-US" sz="5600" dirty="0" smtClean="0">
                <a:solidFill>
                  <a:srgbClr val="0070C0"/>
                </a:solidFill>
                <a:effectLst>
                  <a:outerShdw blurRad="38100" dist="38100" dir="2700000" algn="tl">
                    <a:srgbClr val="000000">
                      <a:alpha val="43137"/>
                    </a:srgbClr>
                  </a:outerShdw>
                </a:effectLst>
              </a:rPr>
              <a:t>Automated services of Tarsia</a:t>
            </a:r>
            <a:endParaRPr lang="ru-RU" sz="5600" dirty="0">
              <a:solidFill>
                <a:srgbClr val="0070C0"/>
              </a:solidFill>
              <a:effectLst>
                <a:outerShdw blurRad="38100" dist="38100" dir="2700000" algn="tl">
                  <a:srgbClr val="000000">
                    <a:alpha val="43137"/>
                  </a:srgbClr>
                </a:outerShdw>
              </a:effectLst>
            </a:endParaRPr>
          </a:p>
        </p:txBody>
      </p:sp>
      <p:sp>
        <p:nvSpPr>
          <p:cNvPr id="7" name="Text Placeholder 2"/>
          <p:cNvSpPr txBox="1">
            <a:spLocks/>
          </p:cNvSpPr>
          <p:nvPr/>
        </p:nvSpPr>
        <p:spPr>
          <a:xfrm>
            <a:off x="2905969" y="2361456"/>
            <a:ext cx="9433048" cy="4176464"/>
          </a:xfrm>
          <a:prstGeom prst="rect">
            <a:avLst/>
          </a:prstGeom>
        </p:spPr>
        <p:txBody>
          <a:bodyPr vert="horz" lIns="116156" tIns="58078" rIns="116156" bIns="58078" rtlCol="0">
            <a:normAutofit fontScale="92500"/>
          </a:bodyPr>
          <a:lstStyle/>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lang="en-US" sz="3600" dirty="0" smtClean="0"/>
              <a:t>Built-in rich mathematical equation editor;</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lang="en-US" sz="3600" dirty="0" smtClean="0"/>
              <a:t>Extensibility of puzzles templates;</a:t>
            </a:r>
            <a:endParaRPr kumimoji="0" lang="en-US" sz="3600" b="0" i="0" u="none" strike="noStrike" kern="1200" cap="none" spc="0" normalizeH="0" baseline="0" noProof="0" dirty="0" smtClean="0">
              <a:ln>
                <a:noFill/>
              </a:ln>
              <a:solidFill>
                <a:schemeClr val="tx1"/>
              </a:solidFill>
              <a:effectLst/>
              <a:uLnTx/>
              <a:uFillTx/>
              <a:latin typeface="+mn-lt"/>
              <a:ea typeface="+mn-ea"/>
              <a:cs typeface="+mn-cs"/>
            </a:endParaRP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Solution verification;</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Optimal placement of the formulae at a random slot;</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lang="en-US" sz="3600" dirty="0" smtClean="0"/>
              <a:t>Transformation of one puzzle type to another;</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lang="en-US" sz="3600" dirty="0" smtClean="0"/>
              <a:t>Expression library creation and import functions.</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endParaRPr kumimoji="0" lang="en-US" sz="3600" b="0" i="0" u="none" strike="noStrike" kern="1200" cap="none" spc="0" normalizeH="0" baseline="0" noProof="0" dirty="0" smtClean="0">
              <a:ln>
                <a:noFill/>
              </a:ln>
              <a:solidFill>
                <a:schemeClr val="tx1"/>
              </a:solidFill>
              <a:effectLst/>
              <a:uLnTx/>
              <a:uFillTx/>
              <a:latin typeface="+mn-lt"/>
              <a:ea typeface="+mn-ea"/>
              <a:cs typeface="+mn-cs"/>
            </a:endParaRP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endParaRPr kumimoji="0" lang="ru-RU" sz="41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Title 1"/>
          <p:cNvSpPr>
            <a:spLocks noGrp="1"/>
          </p:cNvSpPr>
          <p:nvPr>
            <p:ph type="title"/>
          </p:nvPr>
        </p:nvSpPr>
        <p:spPr>
          <a:xfrm>
            <a:off x="2401914" y="404754"/>
            <a:ext cx="6408712" cy="979065"/>
          </a:xfrm>
        </p:spPr>
        <p:txBody>
          <a:bodyPr wrap="square">
            <a:spAutoFit/>
          </a:bodyPr>
          <a:lstStyle/>
          <a:p>
            <a:pPr defTabSz="1161562">
              <a:tabLst>
                <a:tab pos="6183313" algn="l"/>
              </a:tabLst>
            </a:pPr>
            <a:r>
              <a:rPr lang="en-US" sz="5600" dirty="0" smtClean="0">
                <a:solidFill>
                  <a:srgbClr val="0070C0"/>
                </a:solidFill>
                <a:effectLst>
                  <a:outerShdw blurRad="38100" dist="38100" dir="2700000" algn="tl">
                    <a:srgbClr val="000000">
                      <a:alpha val="43137"/>
                    </a:srgbClr>
                  </a:outerShdw>
                </a:effectLst>
              </a:rPr>
              <a:t>Historical aspect</a:t>
            </a:r>
            <a:endParaRPr lang="ru-RU" sz="5600" dirty="0">
              <a:solidFill>
                <a:srgbClr val="0070C0"/>
              </a:solidFill>
              <a:effectLst>
                <a:outerShdw blurRad="38100" dist="38100" dir="2700000" algn="tl">
                  <a:srgbClr val="000000">
                    <a:alpha val="43137"/>
                  </a:srgbClr>
                </a:outerShdw>
              </a:effectLst>
            </a:endParaRPr>
          </a:p>
        </p:txBody>
      </p:sp>
      <p:sp>
        <p:nvSpPr>
          <p:cNvPr id="6" name="Text Placeholder 2"/>
          <p:cNvSpPr txBox="1">
            <a:spLocks/>
          </p:cNvSpPr>
          <p:nvPr/>
        </p:nvSpPr>
        <p:spPr>
          <a:xfrm>
            <a:off x="3194001" y="1425352"/>
            <a:ext cx="9361040" cy="5040560"/>
          </a:xfrm>
          <a:prstGeom prst="rect">
            <a:avLst/>
          </a:prstGeom>
        </p:spPr>
        <p:txBody>
          <a:bodyPr vert="horz" lIns="116156" tIns="58078" rIns="116156" bIns="58078" rtlCol="0">
            <a:normAutofit fontScale="77500" lnSpcReduction="20000"/>
          </a:bodyPr>
          <a:lstStyle/>
          <a:p>
            <a:pPr marL="435586" marR="0" lvl="0" indent="-435586" algn="l" defTabSz="1161562" rtl="0" eaLnBrk="1" fontAlgn="auto" latinLnBrk="0" hangingPunct="1">
              <a:lnSpc>
                <a:spcPct val="160000"/>
              </a:lnSpc>
              <a:spcBef>
                <a:spcPct val="20000"/>
              </a:spcBef>
              <a:spcAft>
                <a:spcPts val="0"/>
              </a:spcAft>
              <a:buClrTx/>
              <a:buSzTx/>
              <a:buFont typeface="Arial" pitchFamily="34" charset="0"/>
              <a:buChar char="•"/>
              <a:tabLst/>
              <a:defRPr/>
            </a:pPr>
            <a:r>
              <a:rPr kumimoji="0" lang="en-US" sz="4100" b="0" i="0" u="none" strike="noStrike" kern="1200" cap="none" spc="0" normalizeH="0" baseline="0" noProof="0" dirty="0" smtClean="0">
                <a:ln>
                  <a:noFill/>
                </a:ln>
                <a:solidFill>
                  <a:schemeClr val="tx1"/>
                </a:solidFill>
                <a:effectLst/>
                <a:uLnTx/>
                <a:uFillTx/>
                <a:latin typeface="+mn-lt"/>
                <a:ea typeface="+mn-ea"/>
                <a:cs typeface="+mn-cs"/>
              </a:rPr>
              <a:t>Initiated by the Ministry of Education, UK</a:t>
            </a:r>
          </a:p>
          <a:p>
            <a:pPr marL="943769" marR="0" lvl="1" indent="-362988" algn="l" defTabSz="1161562" rtl="0" eaLnBrk="1" fontAlgn="auto" latinLnBrk="0" hangingPunct="1">
              <a:lnSpc>
                <a:spcPct val="16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Standard Unit Support and Promotion</a:t>
            </a:r>
          </a:p>
          <a:p>
            <a:pPr marL="943769" lvl="1" indent="-362988">
              <a:lnSpc>
                <a:spcPct val="160000"/>
              </a:lnSpc>
              <a:spcBef>
                <a:spcPct val="20000"/>
              </a:spcBef>
              <a:buFont typeface="Arial" pitchFamily="34" charset="0"/>
              <a:buChar char="–"/>
            </a:pPr>
            <a:r>
              <a:rPr lang="en-US" sz="3600" dirty="0" smtClean="0"/>
              <a:t>Justification towards the official documents for educational purposes</a:t>
            </a:r>
          </a:p>
          <a:p>
            <a:pPr marL="943769" lvl="1" indent="-362988">
              <a:lnSpc>
                <a:spcPct val="160000"/>
              </a:lnSpc>
              <a:spcBef>
                <a:spcPct val="20000"/>
              </a:spcBef>
              <a:buFont typeface="Arial" pitchFamily="34" charset="0"/>
              <a:buChar char="–"/>
            </a:pPr>
            <a:r>
              <a:rPr lang="en-US" sz="3600" dirty="0" smtClean="0"/>
              <a:t>Centralized distribution of the materials to the learning centers (schools and colleges)</a:t>
            </a:r>
            <a:endParaRPr kumimoji="0" lang="en-US" sz="3600" b="0" i="0" u="none" strike="noStrike" kern="1200" cap="none" spc="0" normalizeH="0" baseline="0" noProof="0" dirty="0" smtClean="0">
              <a:ln>
                <a:noFill/>
              </a:ln>
              <a:solidFill>
                <a:schemeClr val="tx1"/>
              </a:solidFill>
              <a:effectLst/>
              <a:uLnTx/>
              <a:uFillTx/>
              <a:latin typeface="+mn-lt"/>
              <a:ea typeface="+mn-ea"/>
              <a:cs typeface="+mn-cs"/>
            </a:endParaRPr>
          </a:p>
          <a:p>
            <a:pPr marL="435586" marR="0" lvl="0" indent="-435586" algn="l" defTabSz="1161562" rtl="0" eaLnBrk="1" fontAlgn="auto" latinLnBrk="0" hangingPunct="1">
              <a:lnSpc>
                <a:spcPct val="160000"/>
              </a:lnSpc>
              <a:spcBef>
                <a:spcPct val="20000"/>
              </a:spcBef>
              <a:spcAft>
                <a:spcPts val="0"/>
              </a:spcAft>
              <a:buClrTx/>
              <a:buSzTx/>
              <a:buFont typeface="Arial" pitchFamily="34" charset="0"/>
              <a:buChar char="•"/>
              <a:tabLst/>
              <a:defRPr/>
            </a:pPr>
            <a:r>
              <a:rPr kumimoji="0" lang="en-US" sz="4100" b="0" i="0" u="none" strike="noStrike" kern="1200" cap="none" spc="0" normalizeH="0" baseline="0" noProof="0" dirty="0" smtClean="0">
                <a:ln>
                  <a:noFill/>
                </a:ln>
                <a:solidFill>
                  <a:schemeClr val="tx1"/>
                </a:solidFill>
                <a:effectLst/>
                <a:uLnTx/>
                <a:uFillTx/>
                <a:latin typeface="+mn-lt"/>
                <a:ea typeface="+mn-ea"/>
                <a:cs typeface="+mn-cs"/>
              </a:rPr>
              <a:t>Support of Jigsaw/Tarsia fans.</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endParaRPr kumimoji="0" lang="ru-RU" sz="4100" b="0" i="0" u="none" strike="noStrike" kern="1200" cap="none" spc="0" normalizeH="0" baseline="0" noProof="0" dirty="0">
              <a:ln>
                <a:noFill/>
              </a:ln>
              <a:solidFill>
                <a:schemeClr val="tx1"/>
              </a:solidFill>
              <a:effectLst/>
              <a:uLnTx/>
              <a:uFillTx/>
              <a:latin typeface="+mn-lt"/>
              <a:ea typeface="+mn-ea"/>
              <a:cs typeface="+mn-cs"/>
            </a:endParaRPr>
          </a:p>
        </p:txBody>
      </p:sp>
      <p:pic>
        <p:nvPicPr>
          <p:cNvPr id="38914" name="Picture 2"/>
          <p:cNvPicPr>
            <a:picLocks noChangeAspect="1" noChangeArrowheads="1"/>
          </p:cNvPicPr>
          <p:nvPr/>
        </p:nvPicPr>
        <p:blipFill>
          <a:blip r:embed="rId4" cstate="print"/>
          <a:srcRect/>
          <a:stretch>
            <a:fillRect/>
          </a:stretch>
        </p:blipFill>
        <p:spPr bwMode="auto">
          <a:xfrm>
            <a:off x="8260211" y="345232"/>
            <a:ext cx="4752527" cy="792088"/>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Variety of templates in Tarsia</a:t>
            </a:r>
            <a:endParaRPr lang="ru-RU" dirty="0">
              <a:solidFill>
                <a:srgbClr val="0070C0"/>
              </a:solidFill>
              <a:effectLst>
                <a:outerShdw blurRad="38100" dist="38100" dir="2700000" algn="tl">
                  <a:srgbClr val="000000">
                    <a:alpha val="43137"/>
                  </a:srgbClr>
                </a:outerShdw>
              </a:effectLst>
            </a:endParaRPr>
          </a:p>
        </p:txBody>
      </p:sp>
      <p:pic>
        <p:nvPicPr>
          <p:cNvPr id="3" name="Picture 4" descr="F:\Users\Yank\Documents\Conferences\Poland\Tarsia-2010\Tarsia-img\Jigsaw types.png"/>
          <p:cNvPicPr>
            <a:picLocks noChangeAspect="1" noChangeArrowheads="1"/>
          </p:cNvPicPr>
          <p:nvPr/>
        </p:nvPicPr>
        <p:blipFill>
          <a:blip r:embed="rId4" cstate="print"/>
          <a:srcRect/>
          <a:stretch>
            <a:fillRect/>
          </a:stretch>
        </p:blipFill>
        <p:spPr bwMode="auto">
          <a:xfrm>
            <a:off x="2689945" y="1641376"/>
            <a:ext cx="10088563" cy="4524375"/>
          </a:xfrm>
          <a:prstGeom prst="rect">
            <a:avLst/>
          </a:prstGeom>
          <a:noFill/>
        </p:spPr>
      </p:pic>
    </p:spTree>
  </p:cSld>
  <p:clrMapOvr>
    <a:masterClrMapping/>
  </p:clrMapOvr>
  <p:transition>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6" name="Freeform 15"/>
          <p:cNvSpPr/>
          <p:nvPr/>
        </p:nvSpPr>
        <p:spPr>
          <a:xfrm>
            <a:off x="8005233" y="1612900"/>
            <a:ext cx="3234267" cy="4254500"/>
          </a:xfrm>
          <a:custGeom>
            <a:avLst/>
            <a:gdLst>
              <a:gd name="connsiteX0" fmla="*/ 8467 w 3234267"/>
              <a:gd name="connsiteY0" fmla="*/ 939800 h 4254500"/>
              <a:gd name="connsiteX1" fmla="*/ 2624667 w 3234267"/>
              <a:gd name="connsiteY1" fmla="*/ 939800 h 4254500"/>
              <a:gd name="connsiteX2" fmla="*/ 2624667 w 3234267"/>
              <a:gd name="connsiteY2" fmla="*/ 0 h 4254500"/>
              <a:gd name="connsiteX3" fmla="*/ 3221567 w 3234267"/>
              <a:gd name="connsiteY3" fmla="*/ 0 h 4254500"/>
              <a:gd name="connsiteX4" fmla="*/ 3234267 w 3234267"/>
              <a:gd name="connsiteY4" fmla="*/ 1524000 h 4254500"/>
              <a:gd name="connsiteX5" fmla="*/ 643467 w 3234267"/>
              <a:gd name="connsiteY5" fmla="*/ 1524000 h 4254500"/>
              <a:gd name="connsiteX6" fmla="*/ 643467 w 3234267"/>
              <a:gd name="connsiteY6" fmla="*/ 2286000 h 4254500"/>
              <a:gd name="connsiteX7" fmla="*/ 3221567 w 3234267"/>
              <a:gd name="connsiteY7" fmla="*/ 2286000 h 4254500"/>
              <a:gd name="connsiteX8" fmla="*/ 3234267 w 3234267"/>
              <a:gd name="connsiteY8" fmla="*/ 4254500 h 4254500"/>
              <a:gd name="connsiteX9" fmla="*/ 21167 w 3234267"/>
              <a:gd name="connsiteY9" fmla="*/ 4254500 h 4254500"/>
              <a:gd name="connsiteX10" fmla="*/ 8467 w 3234267"/>
              <a:gd name="connsiteY10" fmla="*/ 3670300 h 4254500"/>
              <a:gd name="connsiteX11" fmla="*/ 2599267 w 3234267"/>
              <a:gd name="connsiteY11" fmla="*/ 3670300 h 4254500"/>
              <a:gd name="connsiteX12" fmla="*/ 2599267 w 3234267"/>
              <a:gd name="connsiteY12" fmla="*/ 2895600 h 4254500"/>
              <a:gd name="connsiteX13" fmla="*/ 8467 w 3234267"/>
              <a:gd name="connsiteY13" fmla="*/ 2895600 h 4254500"/>
              <a:gd name="connsiteX14" fmla="*/ 8467 w 3234267"/>
              <a:gd name="connsiteY14" fmla="*/ 939800 h 425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234267" h="4254500">
                <a:moveTo>
                  <a:pt x="8467" y="939800"/>
                </a:moveTo>
                <a:lnTo>
                  <a:pt x="2624667" y="939800"/>
                </a:lnTo>
                <a:lnTo>
                  <a:pt x="2624667" y="0"/>
                </a:lnTo>
                <a:lnTo>
                  <a:pt x="3221567" y="0"/>
                </a:lnTo>
                <a:lnTo>
                  <a:pt x="3234267" y="1524000"/>
                </a:lnTo>
                <a:lnTo>
                  <a:pt x="643467" y="1524000"/>
                </a:lnTo>
                <a:lnTo>
                  <a:pt x="643467" y="2286000"/>
                </a:lnTo>
                <a:lnTo>
                  <a:pt x="3221567" y="2286000"/>
                </a:lnTo>
                <a:cubicBezTo>
                  <a:pt x="3225800" y="2942167"/>
                  <a:pt x="3230034" y="3598333"/>
                  <a:pt x="3234267" y="4254500"/>
                </a:cubicBezTo>
                <a:lnTo>
                  <a:pt x="21167" y="4254500"/>
                </a:lnTo>
                <a:lnTo>
                  <a:pt x="8467" y="3670300"/>
                </a:lnTo>
                <a:lnTo>
                  <a:pt x="2599267" y="3670300"/>
                </a:lnTo>
                <a:lnTo>
                  <a:pt x="2599267" y="2895600"/>
                </a:lnTo>
                <a:lnTo>
                  <a:pt x="8467" y="2895600"/>
                </a:lnTo>
                <a:cubicBezTo>
                  <a:pt x="4234" y="2243667"/>
                  <a:pt x="0" y="1591733"/>
                  <a:pt x="8467" y="939800"/>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Snip Single Corner Rectangle 9"/>
          <p:cNvSpPr/>
          <p:nvPr/>
        </p:nvSpPr>
        <p:spPr>
          <a:xfrm>
            <a:off x="2905969" y="2433464"/>
            <a:ext cx="3096344" cy="3960440"/>
          </a:xfrm>
          <a:prstGeom prst="snip1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dirty="0"/>
          </a:p>
        </p:txBody>
      </p:sp>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From Thinked over to Solved</a:t>
            </a:r>
            <a:endParaRPr lang="ru-RU" dirty="0">
              <a:solidFill>
                <a:srgbClr val="0070C0"/>
              </a:solidFill>
              <a:effectLst>
                <a:outerShdw blurRad="38100" dist="38100" dir="2700000" algn="tl">
                  <a:srgbClr val="000000">
                    <a:alpha val="43137"/>
                  </a:srgbClr>
                </a:outerShdw>
              </a:effectLst>
            </a:endParaRPr>
          </a:p>
        </p:txBody>
      </p:sp>
      <p:sp>
        <p:nvSpPr>
          <p:cNvPr id="11" name="Oval 10"/>
          <p:cNvSpPr/>
          <p:nvPr/>
        </p:nvSpPr>
        <p:spPr>
          <a:xfrm>
            <a:off x="5858297" y="3585592"/>
            <a:ext cx="1656184" cy="1296144"/>
          </a:xfrm>
          <a:prstGeom prst="ellipse">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054" name="Picture 6" descr="F:\Users\Yank\Documents\Conferences\Poland\Tarsia-2010\prn_t.png"/>
          <p:cNvPicPr>
            <a:picLocks noChangeAspect="1" noChangeArrowheads="1"/>
          </p:cNvPicPr>
          <p:nvPr/>
        </p:nvPicPr>
        <p:blipFill>
          <a:blip r:embed="rId4" cstate="print"/>
          <a:srcRect/>
          <a:stretch>
            <a:fillRect/>
          </a:stretch>
        </p:blipFill>
        <p:spPr bwMode="auto">
          <a:xfrm>
            <a:off x="6146329" y="3009528"/>
            <a:ext cx="1173021" cy="1296144"/>
          </a:xfrm>
          <a:prstGeom prst="rect">
            <a:avLst/>
          </a:prstGeom>
          <a:noFill/>
        </p:spPr>
      </p:pic>
      <p:pic>
        <p:nvPicPr>
          <p:cNvPr id="2057" name="Picture 9" descr="F:\Users\Yank\Documents\Conferences\Poland\Tarsia-2010\Tarsia-img\dom1.png"/>
          <p:cNvPicPr>
            <a:picLocks noChangeAspect="1" noChangeArrowheads="1"/>
          </p:cNvPicPr>
          <p:nvPr/>
        </p:nvPicPr>
        <p:blipFill>
          <a:blip r:embed="rId5" cstate="print"/>
          <a:srcRect/>
          <a:stretch>
            <a:fillRect/>
          </a:stretch>
        </p:blipFill>
        <p:spPr bwMode="auto">
          <a:xfrm>
            <a:off x="2545929" y="1425352"/>
            <a:ext cx="1152128" cy="1152128"/>
          </a:xfrm>
          <a:prstGeom prst="rect">
            <a:avLst/>
          </a:prstGeom>
          <a:noFill/>
        </p:spPr>
      </p:pic>
      <p:pic>
        <p:nvPicPr>
          <p:cNvPr id="1027" name="Picture 3" descr="F:\Users\Yank\Documents\Conferences\Poland\Tarsia-2010\Tarsia-img\dom.png"/>
          <p:cNvPicPr>
            <a:picLocks noChangeAspect="1" noChangeArrowheads="1"/>
          </p:cNvPicPr>
          <p:nvPr/>
        </p:nvPicPr>
        <p:blipFill>
          <a:blip r:embed="rId6" cstate="print"/>
          <a:srcRect/>
          <a:stretch>
            <a:fillRect/>
          </a:stretch>
        </p:blipFill>
        <p:spPr bwMode="auto">
          <a:xfrm>
            <a:off x="8018537" y="1713384"/>
            <a:ext cx="3193236" cy="4104456"/>
          </a:xfrm>
          <a:prstGeom prst="rect">
            <a:avLst/>
          </a:prstGeom>
          <a:noFill/>
        </p:spPr>
      </p:pic>
      <p:pic>
        <p:nvPicPr>
          <p:cNvPr id="1029" name="Picture 5"/>
          <p:cNvPicPr>
            <a:picLocks noChangeAspect="1" noChangeArrowheads="1"/>
          </p:cNvPicPr>
          <p:nvPr/>
        </p:nvPicPr>
        <p:blipFill>
          <a:blip r:embed="rId7" cstate="print"/>
          <a:srcRect/>
          <a:stretch>
            <a:fillRect/>
          </a:stretch>
        </p:blipFill>
        <p:spPr bwMode="auto">
          <a:xfrm>
            <a:off x="3121993" y="2721496"/>
            <a:ext cx="2520280" cy="3394524"/>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Creating the new activity</a:t>
            </a:r>
            <a:endParaRPr lang="ru-RU" dirty="0">
              <a:solidFill>
                <a:srgbClr val="0070C0"/>
              </a:solidFill>
              <a:effectLst>
                <a:outerShdw blurRad="38100" dist="38100" dir="2700000" algn="tl">
                  <a:srgbClr val="000000">
                    <a:alpha val="43137"/>
                  </a:srgbClr>
                </a:outerShdw>
              </a:effectLst>
            </a:endParaRPr>
          </a:p>
        </p:txBody>
      </p:sp>
      <p:pic>
        <p:nvPicPr>
          <p:cNvPr id="36866" name="Picture 2" descr="F:\Users\Yank\Documents\Conferences\Poland\Tarsia-2010\Tarsia-img\new.png"/>
          <p:cNvPicPr>
            <a:picLocks noChangeAspect="1" noChangeArrowheads="1"/>
          </p:cNvPicPr>
          <p:nvPr/>
        </p:nvPicPr>
        <p:blipFill>
          <a:blip r:embed="rId4" cstate="print"/>
          <a:srcRect/>
          <a:stretch>
            <a:fillRect/>
          </a:stretch>
        </p:blipFill>
        <p:spPr bwMode="auto">
          <a:xfrm>
            <a:off x="2473921" y="1569368"/>
            <a:ext cx="5649343" cy="4320480"/>
          </a:xfrm>
          <a:prstGeom prst="rect">
            <a:avLst/>
          </a:prstGeom>
          <a:noFill/>
        </p:spPr>
      </p:pic>
      <p:sp>
        <p:nvSpPr>
          <p:cNvPr id="22" name="Rectangle 21"/>
          <p:cNvSpPr/>
          <p:nvPr/>
        </p:nvSpPr>
        <p:spPr>
          <a:xfrm>
            <a:off x="8378577" y="1497360"/>
            <a:ext cx="4320480" cy="4524315"/>
          </a:xfrm>
          <a:prstGeom prst="rect">
            <a:avLst/>
          </a:prstGeom>
        </p:spPr>
        <p:txBody>
          <a:bodyPr wrap="square">
            <a:spAutoFit/>
          </a:bodyPr>
          <a:lstStyle/>
          <a:p>
            <a:r>
              <a:rPr lang="en-US" sz="3200" dirty="0" smtClean="0"/>
              <a:t>Select 'New' on the 'File' menu or click on the ‘New’ icon on the Standard toolbar.</a:t>
            </a:r>
          </a:p>
          <a:p>
            <a:r>
              <a:rPr lang="en-US" sz="3200" dirty="0" smtClean="0"/>
              <a:t>The 'New Document' dialog box appears with the list of available types of activities. </a:t>
            </a:r>
          </a:p>
          <a:p>
            <a:endParaRPr lang="en-US" sz="3200" dirty="0" smtClean="0"/>
          </a:p>
        </p:txBody>
      </p:sp>
    </p:spTree>
  </p:cSld>
  <p:clrMapOvr>
    <a:masterClrMapping/>
  </p:clrMapOvr>
  <p:transition>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Editing expressions </a:t>
            </a:r>
            <a:endParaRPr lang="ru-RU" dirty="0">
              <a:solidFill>
                <a:srgbClr val="0070C0"/>
              </a:solidFill>
              <a:effectLst>
                <a:outerShdw blurRad="38100" dist="38100" dir="2700000" algn="tl">
                  <a:srgbClr val="000000">
                    <a:alpha val="43137"/>
                  </a:srgbClr>
                </a:outerShdw>
              </a:effectLst>
            </a:endParaRPr>
          </a:p>
        </p:txBody>
      </p:sp>
      <p:pic>
        <p:nvPicPr>
          <p:cNvPr id="3074" name="Picture 2" descr="F:\Users\Yank\Documents\Conferences\Poland\Tarsia-2010\Tarsia-img\edit.png"/>
          <p:cNvPicPr>
            <a:picLocks noChangeAspect="1" noChangeArrowheads="1"/>
          </p:cNvPicPr>
          <p:nvPr/>
        </p:nvPicPr>
        <p:blipFill>
          <a:blip r:embed="rId4" cstate="print"/>
          <a:srcRect/>
          <a:stretch>
            <a:fillRect/>
          </a:stretch>
        </p:blipFill>
        <p:spPr bwMode="auto">
          <a:xfrm>
            <a:off x="2617938" y="1497360"/>
            <a:ext cx="6283590" cy="4680520"/>
          </a:xfrm>
          <a:prstGeom prst="rect">
            <a:avLst/>
          </a:prstGeom>
          <a:noFill/>
        </p:spPr>
      </p:pic>
      <p:sp>
        <p:nvSpPr>
          <p:cNvPr id="22" name="Rectangle 21"/>
          <p:cNvSpPr/>
          <p:nvPr/>
        </p:nvSpPr>
        <p:spPr>
          <a:xfrm>
            <a:off x="9026649" y="1785392"/>
            <a:ext cx="3986089" cy="3970318"/>
          </a:xfrm>
          <a:prstGeom prst="rect">
            <a:avLst/>
          </a:prstGeom>
        </p:spPr>
        <p:txBody>
          <a:bodyPr wrap="square">
            <a:spAutoFit/>
          </a:bodyPr>
          <a:lstStyle/>
          <a:p>
            <a:pPr lvl="0" defTabSz="914400" fontAlgn="base">
              <a:spcBef>
                <a:spcPct val="0"/>
              </a:spcBef>
              <a:spcAft>
                <a:spcPct val="0"/>
              </a:spcAft>
            </a:pPr>
            <a:r>
              <a:rPr lang="en-US" sz="2800" dirty="0" smtClean="0">
                <a:solidFill>
                  <a:srgbClr val="000000"/>
                </a:solidFill>
                <a:ea typeface="Calibri" pitchFamily="34" charset="0"/>
                <a:cs typeface="Book-Antiqua"/>
              </a:rPr>
              <a:t>(1) System menu; </a:t>
            </a:r>
            <a:endParaRPr lang="ru-RU" sz="2800" dirty="0" smtClean="0">
              <a:solidFill>
                <a:prstClr val="black"/>
              </a:solidFill>
              <a:cs typeface="Arial" pitchFamily="34" charset="0"/>
            </a:endParaRPr>
          </a:p>
          <a:p>
            <a:pPr lvl="0" defTabSz="914400" eaLnBrk="0" fontAlgn="base" hangingPunct="0">
              <a:spcBef>
                <a:spcPct val="0"/>
              </a:spcBef>
              <a:spcAft>
                <a:spcPct val="0"/>
              </a:spcAft>
            </a:pPr>
            <a:r>
              <a:rPr lang="en-US" sz="2800" dirty="0" smtClean="0">
                <a:solidFill>
                  <a:srgbClr val="000000"/>
                </a:solidFill>
                <a:ea typeface="Calibri" pitchFamily="34" charset="0"/>
                <a:cs typeface="Book-Antiqua"/>
              </a:rPr>
              <a:t>(2) 'Formulator Expression' toolbar; </a:t>
            </a:r>
            <a:endParaRPr lang="ru-RU" sz="2800" dirty="0" smtClean="0">
              <a:solidFill>
                <a:prstClr val="black"/>
              </a:solidFill>
              <a:cs typeface="Arial" pitchFamily="34" charset="0"/>
            </a:endParaRPr>
          </a:p>
          <a:p>
            <a:pPr lvl="0" defTabSz="914400" eaLnBrk="0" fontAlgn="base" hangingPunct="0">
              <a:spcBef>
                <a:spcPct val="0"/>
              </a:spcBef>
              <a:spcAft>
                <a:spcPct val="0"/>
              </a:spcAft>
            </a:pPr>
            <a:r>
              <a:rPr lang="en-US" sz="2800" dirty="0" smtClean="0">
                <a:solidFill>
                  <a:srgbClr val="000000"/>
                </a:solidFill>
                <a:ea typeface="Calibri" pitchFamily="34" charset="0"/>
                <a:cs typeface="Book-Antiqua"/>
              </a:rPr>
              <a:t>(3) 'Standard' toolbar </a:t>
            </a:r>
            <a:endParaRPr lang="ru-RU" sz="2800" dirty="0" smtClean="0">
              <a:solidFill>
                <a:prstClr val="black"/>
              </a:solidFill>
              <a:cs typeface="Arial" pitchFamily="34" charset="0"/>
            </a:endParaRPr>
          </a:p>
          <a:p>
            <a:pPr lvl="0" defTabSz="914400" eaLnBrk="0" fontAlgn="base" hangingPunct="0">
              <a:spcBef>
                <a:spcPct val="0"/>
              </a:spcBef>
              <a:spcAft>
                <a:spcPct val="0"/>
              </a:spcAft>
            </a:pPr>
            <a:r>
              <a:rPr lang="en-US" sz="2800" dirty="0" smtClean="0">
                <a:solidFill>
                  <a:srgbClr val="000000"/>
                </a:solidFill>
                <a:ea typeface="Calibri" pitchFamily="34" charset="0"/>
                <a:cs typeface="Book-Antiqua"/>
              </a:rPr>
              <a:t>(4) Bottom navigation bar; </a:t>
            </a:r>
            <a:endParaRPr lang="ru-RU" sz="2800" dirty="0" smtClean="0">
              <a:solidFill>
                <a:prstClr val="black"/>
              </a:solidFill>
              <a:cs typeface="Arial" pitchFamily="34" charset="0"/>
            </a:endParaRPr>
          </a:p>
          <a:p>
            <a:pPr lvl="0" defTabSz="914400" eaLnBrk="0" fontAlgn="base" hangingPunct="0">
              <a:spcBef>
                <a:spcPct val="0"/>
              </a:spcBef>
              <a:spcAft>
                <a:spcPct val="0"/>
              </a:spcAft>
            </a:pPr>
            <a:r>
              <a:rPr lang="en-US" sz="2800" dirty="0" smtClean="0">
                <a:solidFill>
                  <a:srgbClr val="000000"/>
                </a:solidFill>
                <a:ea typeface="Calibri" pitchFamily="34" charset="0"/>
                <a:cs typeface="Book-Antiqua"/>
              </a:rPr>
              <a:t>(5) Right hand navigation bar;</a:t>
            </a:r>
          </a:p>
          <a:p>
            <a:pPr lvl="0" defTabSz="914400" eaLnBrk="0" fontAlgn="base" hangingPunct="0">
              <a:spcBef>
                <a:spcPct val="0"/>
              </a:spcBef>
              <a:spcAft>
                <a:spcPct val="0"/>
              </a:spcAft>
            </a:pPr>
            <a:r>
              <a:rPr lang="en-US" sz="2800" dirty="0" smtClean="0">
                <a:solidFill>
                  <a:srgbClr val="000000"/>
                </a:solidFill>
                <a:ea typeface="Calibri" pitchFamily="34" charset="0"/>
                <a:cs typeface="Book-Antiqua"/>
              </a:rPr>
              <a:t>(6) Document area; </a:t>
            </a:r>
            <a:endParaRPr lang="ru-RU" sz="2800" dirty="0" smtClean="0">
              <a:solidFill>
                <a:srgbClr val="000000"/>
              </a:solidFill>
              <a:ea typeface="Calibri" pitchFamily="34" charset="0"/>
              <a:cs typeface="Book-Antiqua"/>
            </a:endParaRPr>
          </a:p>
          <a:p>
            <a:pPr lvl="0" defTabSz="914400" eaLnBrk="0" fontAlgn="base" hangingPunct="0">
              <a:spcBef>
                <a:spcPct val="0"/>
              </a:spcBef>
              <a:spcAft>
                <a:spcPct val="0"/>
              </a:spcAft>
            </a:pPr>
            <a:r>
              <a:rPr lang="ru-RU" sz="2800" dirty="0" smtClean="0">
                <a:solidFill>
                  <a:srgbClr val="000000"/>
                </a:solidFill>
                <a:ea typeface="Calibri" pitchFamily="34" charset="0"/>
                <a:cs typeface="Book-Antiqua"/>
              </a:rPr>
              <a:t>(7) Status bar.</a:t>
            </a:r>
            <a:r>
              <a:rPr lang="ru-RU" sz="2800" dirty="0" smtClean="0">
                <a:solidFill>
                  <a:prstClr val="black"/>
                </a:solidFill>
                <a:cs typeface="Arial" pitchFamily="34" charset="0"/>
              </a:rPr>
              <a:t> </a:t>
            </a:r>
          </a:p>
        </p:txBody>
      </p:sp>
      <p:grpSp>
        <p:nvGrpSpPr>
          <p:cNvPr id="25" name="Group 24"/>
          <p:cNvGrpSpPr/>
          <p:nvPr/>
        </p:nvGrpSpPr>
        <p:grpSpPr>
          <a:xfrm>
            <a:off x="5642273" y="1641376"/>
            <a:ext cx="288032" cy="400110"/>
            <a:chOff x="5642273" y="1641376"/>
            <a:chExt cx="288032" cy="400110"/>
          </a:xfrm>
        </p:grpSpPr>
        <p:sp>
          <p:nvSpPr>
            <p:cNvPr id="23" name="Oval 22"/>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24" name="TextBox 23"/>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1</a:t>
              </a:r>
              <a:endParaRPr lang="ru-RU" sz="2000" dirty="0">
                <a:solidFill>
                  <a:schemeClr val="bg1"/>
                </a:solidFill>
              </a:endParaRPr>
            </a:p>
          </p:txBody>
        </p:sp>
      </p:grpSp>
      <p:grpSp>
        <p:nvGrpSpPr>
          <p:cNvPr id="26" name="Group 25"/>
          <p:cNvGrpSpPr/>
          <p:nvPr/>
        </p:nvGrpSpPr>
        <p:grpSpPr>
          <a:xfrm>
            <a:off x="2905969" y="1929408"/>
            <a:ext cx="288032" cy="400110"/>
            <a:chOff x="5642273" y="1641376"/>
            <a:chExt cx="288032" cy="400110"/>
          </a:xfrm>
        </p:grpSpPr>
        <p:sp>
          <p:nvSpPr>
            <p:cNvPr id="27" name="Oval 26"/>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28" name="TextBox 27"/>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2</a:t>
              </a:r>
              <a:endParaRPr lang="ru-RU" sz="2000" dirty="0">
                <a:solidFill>
                  <a:schemeClr val="bg1"/>
                </a:solidFill>
              </a:endParaRPr>
            </a:p>
          </p:txBody>
        </p:sp>
      </p:grpSp>
      <p:grpSp>
        <p:nvGrpSpPr>
          <p:cNvPr id="29" name="Group 28"/>
          <p:cNvGrpSpPr/>
          <p:nvPr/>
        </p:nvGrpSpPr>
        <p:grpSpPr>
          <a:xfrm>
            <a:off x="3770065" y="2217440"/>
            <a:ext cx="1656184" cy="1048182"/>
            <a:chOff x="5642273" y="1641376"/>
            <a:chExt cx="1656184" cy="1048182"/>
          </a:xfrm>
        </p:grpSpPr>
        <p:sp>
          <p:nvSpPr>
            <p:cNvPr id="30" name="Oval 29"/>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31" name="TextBox 30"/>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3</a:t>
              </a:r>
              <a:endParaRPr lang="ru-RU" sz="2000" dirty="0">
                <a:solidFill>
                  <a:schemeClr val="bg1"/>
                </a:solidFill>
              </a:endParaRPr>
            </a:p>
          </p:txBody>
        </p:sp>
        <p:sp>
          <p:nvSpPr>
            <p:cNvPr id="32" name="Oval 31"/>
            <p:cNvSpPr/>
            <p:nvPr/>
          </p:nvSpPr>
          <p:spPr>
            <a:xfrm>
              <a:off x="7010425" y="2361456"/>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33" name="TextBox 32"/>
            <p:cNvSpPr txBox="1"/>
            <p:nvPr/>
          </p:nvSpPr>
          <p:spPr>
            <a:xfrm>
              <a:off x="7010425" y="2289448"/>
              <a:ext cx="216024" cy="400110"/>
            </a:xfrm>
            <a:prstGeom prst="rect">
              <a:avLst/>
            </a:prstGeom>
            <a:noFill/>
          </p:spPr>
          <p:txBody>
            <a:bodyPr wrap="square" rtlCol="0">
              <a:spAutoFit/>
            </a:bodyPr>
            <a:lstStyle/>
            <a:p>
              <a:r>
                <a:rPr lang="en-US" sz="2000" dirty="0" smtClean="0">
                  <a:solidFill>
                    <a:schemeClr val="bg1"/>
                  </a:solidFill>
                </a:rPr>
                <a:t>6</a:t>
              </a:r>
              <a:endParaRPr lang="ru-RU" sz="2000" dirty="0">
                <a:solidFill>
                  <a:schemeClr val="bg1"/>
                </a:solidFill>
              </a:endParaRPr>
            </a:p>
          </p:txBody>
        </p:sp>
      </p:grpSp>
      <p:grpSp>
        <p:nvGrpSpPr>
          <p:cNvPr id="39" name="Group 38"/>
          <p:cNvGrpSpPr/>
          <p:nvPr/>
        </p:nvGrpSpPr>
        <p:grpSpPr>
          <a:xfrm>
            <a:off x="2905969" y="5673824"/>
            <a:ext cx="288032" cy="400110"/>
            <a:chOff x="5642273" y="1641376"/>
            <a:chExt cx="288032" cy="400110"/>
          </a:xfrm>
        </p:grpSpPr>
        <p:sp>
          <p:nvSpPr>
            <p:cNvPr id="40" name="Oval 39"/>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41" name="TextBox 40"/>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7</a:t>
              </a:r>
              <a:endParaRPr lang="ru-RU" sz="2000" dirty="0">
                <a:solidFill>
                  <a:schemeClr val="bg1"/>
                </a:solidFill>
              </a:endParaRPr>
            </a:p>
          </p:txBody>
        </p:sp>
      </p:grpSp>
      <p:grpSp>
        <p:nvGrpSpPr>
          <p:cNvPr id="42" name="Group 41"/>
          <p:cNvGrpSpPr/>
          <p:nvPr/>
        </p:nvGrpSpPr>
        <p:grpSpPr>
          <a:xfrm>
            <a:off x="7154441" y="5529808"/>
            <a:ext cx="288032" cy="400110"/>
            <a:chOff x="5642273" y="1641376"/>
            <a:chExt cx="288032" cy="400110"/>
          </a:xfrm>
        </p:grpSpPr>
        <p:sp>
          <p:nvSpPr>
            <p:cNvPr id="43" name="Oval 42"/>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44" name="TextBox 43"/>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4</a:t>
              </a:r>
              <a:endParaRPr lang="ru-RU" sz="2000" dirty="0">
                <a:solidFill>
                  <a:schemeClr val="bg1"/>
                </a:solidFill>
              </a:endParaRPr>
            </a:p>
          </p:txBody>
        </p:sp>
      </p:grpSp>
      <p:grpSp>
        <p:nvGrpSpPr>
          <p:cNvPr id="45" name="Group 44"/>
          <p:cNvGrpSpPr/>
          <p:nvPr/>
        </p:nvGrpSpPr>
        <p:grpSpPr>
          <a:xfrm>
            <a:off x="8522593" y="5457800"/>
            <a:ext cx="288032" cy="400110"/>
            <a:chOff x="5642273" y="1641376"/>
            <a:chExt cx="288032" cy="400110"/>
          </a:xfrm>
        </p:grpSpPr>
        <p:sp>
          <p:nvSpPr>
            <p:cNvPr id="46" name="Oval 45"/>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47" name="TextBox 46"/>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5</a:t>
              </a:r>
              <a:endParaRPr lang="ru-RU" sz="2000" dirty="0">
                <a:solidFill>
                  <a:schemeClr val="bg1"/>
                </a:solidFill>
              </a:endParaRPr>
            </a:p>
          </p:txBody>
        </p:sp>
      </p:grpSp>
    </p:spTree>
  </p:cSld>
  <p:clrMapOvr>
    <a:masterClrMapping/>
  </p:clrMapOvr>
  <p:transition>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Style/Size of the expressions</a:t>
            </a:r>
            <a:endParaRPr lang="ru-RU" dirty="0">
              <a:solidFill>
                <a:srgbClr val="0070C0"/>
              </a:solidFill>
              <a:effectLst>
                <a:outerShdw blurRad="38100" dist="38100" dir="2700000" algn="tl">
                  <a:srgbClr val="000000">
                    <a:alpha val="43137"/>
                  </a:srgbClr>
                </a:outerShdw>
              </a:effectLst>
            </a:endParaRPr>
          </a:p>
        </p:txBody>
      </p:sp>
      <p:sp>
        <p:nvSpPr>
          <p:cNvPr id="22" name="Rectangle 21"/>
          <p:cNvSpPr/>
          <p:nvPr/>
        </p:nvSpPr>
        <p:spPr>
          <a:xfrm>
            <a:off x="8306568" y="1425352"/>
            <a:ext cx="4464497" cy="4401205"/>
          </a:xfrm>
          <a:prstGeom prst="rect">
            <a:avLst/>
          </a:prstGeom>
        </p:spPr>
        <p:txBody>
          <a:bodyPr wrap="square">
            <a:spAutoFit/>
          </a:bodyPr>
          <a:lstStyle/>
          <a:p>
            <a:r>
              <a:rPr lang="en-US" sz="2800" dirty="0" smtClean="0"/>
              <a:t>Each character in a Tarsia expression can be directly assigned a specific font and character style. </a:t>
            </a:r>
          </a:p>
          <a:p>
            <a:endParaRPr lang="en-US" sz="2800" dirty="0" smtClean="0"/>
          </a:p>
          <a:p>
            <a:r>
              <a:rPr lang="en-US" sz="2800" dirty="0" smtClean="0"/>
              <a:t>By changing the style of a text fragment, a user can quickly define the appearance of all the characters using this style.</a:t>
            </a:r>
            <a:endParaRPr lang="ru-RU" sz="2800" dirty="0" smtClean="0">
              <a:solidFill>
                <a:prstClr val="black"/>
              </a:solidFill>
              <a:cs typeface="Arial" pitchFamily="34" charset="0"/>
            </a:endParaRPr>
          </a:p>
        </p:txBody>
      </p:sp>
      <p:grpSp>
        <p:nvGrpSpPr>
          <p:cNvPr id="34" name="Group 33"/>
          <p:cNvGrpSpPr/>
          <p:nvPr/>
        </p:nvGrpSpPr>
        <p:grpSpPr>
          <a:xfrm>
            <a:off x="2545929" y="1353344"/>
            <a:ext cx="3005974" cy="3554675"/>
            <a:chOff x="2833961" y="1497360"/>
            <a:chExt cx="3005974" cy="3554675"/>
          </a:xfrm>
        </p:grpSpPr>
        <p:pic>
          <p:nvPicPr>
            <p:cNvPr id="4098" name="Picture 2"/>
            <p:cNvPicPr>
              <a:picLocks noChangeAspect="1" noChangeArrowheads="1"/>
            </p:cNvPicPr>
            <p:nvPr/>
          </p:nvPicPr>
          <p:blipFill>
            <a:blip r:embed="rId4" cstate="print"/>
            <a:srcRect/>
            <a:stretch>
              <a:fillRect/>
            </a:stretch>
          </p:blipFill>
          <p:spPr bwMode="auto">
            <a:xfrm>
              <a:off x="2833961" y="1713384"/>
              <a:ext cx="3005974" cy="3338651"/>
            </a:xfrm>
            <a:prstGeom prst="rect">
              <a:avLst/>
            </a:prstGeom>
            <a:noFill/>
            <a:ln w="9525">
              <a:noFill/>
              <a:miter lim="800000"/>
              <a:headEnd/>
              <a:tailEnd/>
            </a:ln>
          </p:spPr>
        </p:pic>
        <p:pic>
          <p:nvPicPr>
            <p:cNvPr id="4099" name="Picture 3"/>
            <p:cNvPicPr>
              <a:picLocks noChangeAspect="1" noChangeArrowheads="1"/>
            </p:cNvPicPr>
            <p:nvPr/>
          </p:nvPicPr>
          <p:blipFill>
            <a:blip r:embed="rId5" cstate="print"/>
            <a:srcRect/>
            <a:stretch>
              <a:fillRect/>
            </a:stretch>
          </p:blipFill>
          <p:spPr bwMode="auto">
            <a:xfrm>
              <a:off x="2833961" y="1497360"/>
              <a:ext cx="463372" cy="213864"/>
            </a:xfrm>
            <a:prstGeom prst="rect">
              <a:avLst/>
            </a:prstGeom>
            <a:noFill/>
            <a:ln w="9525">
              <a:noFill/>
              <a:miter lim="800000"/>
              <a:headEnd/>
              <a:tailEnd/>
            </a:ln>
          </p:spPr>
        </p:pic>
      </p:grpSp>
      <p:grpSp>
        <p:nvGrpSpPr>
          <p:cNvPr id="35" name="Group 34"/>
          <p:cNvGrpSpPr/>
          <p:nvPr/>
        </p:nvGrpSpPr>
        <p:grpSpPr>
          <a:xfrm>
            <a:off x="5642273" y="1353344"/>
            <a:ext cx="2364383" cy="2592288"/>
            <a:chOff x="6074321" y="1497360"/>
            <a:chExt cx="2364383" cy="2592288"/>
          </a:xfrm>
        </p:grpSpPr>
        <p:pic>
          <p:nvPicPr>
            <p:cNvPr id="4100" name="Picture 4"/>
            <p:cNvPicPr>
              <a:picLocks noChangeAspect="1" noChangeArrowheads="1"/>
            </p:cNvPicPr>
            <p:nvPr/>
          </p:nvPicPr>
          <p:blipFill>
            <a:blip r:embed="rId6" cstate="print"/>
            <a:srcRect/>
            <a:stretch>
              <a:fillRect/>
            </a:stretch>
          </p:blipFill>
          <p:spPr bwMode="auto">
            <a:xfrm>
              <a:off x="6074321" y="1497360"/>
              <a:ext cx="392083" cy="225745"/>
            </a:xfrm>
            <a:prstGeom prst="rect">
              <a:avLst/>
            </a:prstGeom>
            <a:noFill/>
            <a:ln w="9525">
              <a:noFill/>
              <a:miter lim="800000"/>
              <a:headEnd/>
              <a:tailEnd/>
            </a:ln>
          </p:spPr>
        </p:pic>
        <p:pic>
          <p:nvPicPr>
            <p:cNvPr id="4102" name="Picture 6"/>
            <p:cNvPicPr>
              <a:picLocks noChangeAspect="1" noChangeArrowheads="1"/>
            </p:cNvPicPr>
            <p:nvPr/>
          </p:nvPicPr>
          <p:blipFill>
            <a:blip r:embed="rId7" cstate="print"/>
            <a:srcRect/>
            <a:stretch>
              <a:fillRect/>
            </a:stretch>
          </p:blipFill>
          <p:spPr bwMode="auto">
            <a:xfrm>
              <a:off x="6074321" y="1713384"/>
              <a:ext cx="2364383" cy="2376264"/>
            </a:xfrm>
            <a:prstGeom prst="rect">
              <a:avLst/>
            </a:prstGeom>
            <a:noFill/>
            <a:ln w="9525">
              <a:noFill/>
              <a:miter lim="800000"/>
              <a:headEnd/>
              <a:tailEnd/>
            </a:ln>
          </p:spPr>
        </p:pic>
      </p:grpSp>
      <p:pic>
        <p:nvPicPr>
          <p:cNvPr id="4104" name="Picture 8"/>
          <p:cNvPicPr>
            <a:picLocks noChangeAspect="1" noChangeArrowheads="1"/>
          </p:cNvPicPr>
          <p:nvPr/>
        </p:nvPicPr>
        <p:blipFill>
          <a:blip r:embed="rId8" cstate="print"/>
          <a:srcRect/>
          <a:stretch>
            <a:fillRect/>
          </a:stretch>
        </p:blipFill>
        <p:spPr bwMode="auto">
          <a:xfrm>
            <a:off x="5714281" y="4089648"/>
            <a:ext cx="2304256" cy="2474942"/>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fontScale="90000"/>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Using Toolbars and Changing Layout</a:t>
            </a:r>
            <a:endParaRPr lang="ru-RU" dirty="0">
              <a:solidFill>
                <a:srgbClr val="0070C0"/>
              </a:solidFill>
              <a:effectLst>
                <a:outerShdw blurRad="38100" dist="38100" dir="2700000" algn="tl">
                  <a:srgbClr val="000000">
                    <a:alpha val="43137"/>
                  </a:srgbClr>
                </a:outerShdw>
              </a:effectLst>
            </a:endParaRPr>
          </a:p>
        </p:txBody>
      </p:sp>
      <p:sp>
        <p:nvSpPr>
          <p:cNvPr id="34" name="Rectangle 33"/>
          <p:cNvSpPr/>
          <p:nvPr/>
        </p:nvSpPr>
        <p:spPr>
          <a:xfrm>
            <a:off x="2545929" y="3657600"/>
            <a:ext cx="9865096" cy="954107"/>
          </a:xfrm>
          <a:prstGeom prst="rect">
            <a:avLst/>
          </a:prstGeom>
        </p:spPr>
        <p:txBody>
          <a:bodyPr wrap="square">
            <a:spAutoFit/>
          </a:bodyPr>
          <a:lstStyle/>
          <a:p>
            <a:pPr lvl="0" defTabSz="914400" fontAlgn="base">
              <a:spcBef>
                <a:spcPct val="0"/>
              </a:spcBef>
              <a:spcAft>
                <a:spcPct val="0"/>
              </a:spcAft>
            </a:pPr>
            <a:r>
              <a:rPr lang="en-US" sz="2800" dirty="0" smtClean="0">
                <a:solidFill>
                  <a:srgbClr val="000000"/>
                </a:solidFill>
                <a:cs typeface="Arial" pitchFamily="34" charset="0"/>
              </a:rPr>
              <a:t>To speed up the expressions input and routine operations Tarsia has a large number of the keyboard shortcuts listed in the Manual.</a:t>
            </a:r>
            <a:endParaRPr lang="ru-RU" sz="2800" dirty="0" smtClean="0">
              <a:solidFill>
                <a:prstClr val="black"/>
              </a:solidFill>
              <a:cs typeface="Arial" pitchFamily="34" charset="0"/>
            </a:endParaRPr>
          </a:p>
        </p:txBody>
      </p:sp>
      <p:pic>
        <p:nvPicPr>
          <p:cNvPr id="39945" name="Picture 9" descr="F:\Users\Yank\Documents\Conferences\Poland\Tarsia-2010\Tarsia-img\toolbar-sing.png"/>
          <p:cNvPicPr>
            <a:picLocks noChangeAspect="1" noChangeArrowheads="1"/>
          </p:cNvPicPr>
          <p:nvPr/>
        </p:nvPicPr>
        <p:blipFill>
          <a:blip r:embed="rId4" cstate="print"/>
          <a:srcRect/>
          <a:stretch>
            <a:fillRect/>
          </a:stretch>
        </p:blipFill>
        <p:spPr bwMode="auto">
          <a:xfrm>
            <a:off x="2617936" y="5025752"/>
            <a:ext cx="7632849" cy="1371785"/>
          </a:xfrm>
          <a:prstGeom prst="rect">
            <a:avLst/>
          </a:prstGeom>
          <a:noFill/>
        </p:spPr>
      </p:pic>
      <p:pic>
        <p:nvPicPr>
          <p:cNvPr id="39946" name="Picture 10" descr="F:\Users\Yank\Documents\Conferences\Poland\Tarsia-2010\Tarsia-img\toolbar.png"/>
          <p:cNvPicPr>
            <a:picLocks noChangeAspect="1" noChangeArrowheads="1"/>
          </p:cNvPicPr>
          <p:nvPr/>
        </p:nvPicPr>
        <p:blipFill>
          <a:blip r:embed="rId5" cstate="print"/>
          <a:srcRect/>
          <a:stretch>
            <a:fillRect/>
          </a:stretch>
        </p:blipFill>
        <p:spPr bwMode="auto">
          <a:xfrm>
            <a:off x="2545928" y="1209328"/>
            <a:ext cx="7051705" cy="2160240"/>
          </a:xfrm>
          <a:prstGeom prst="rect">
            <a:avLst/>
          </a:prstGeom>
          <a:noFill/>
        </p:spPr>
      </p:pic>
      <p:sp>
        <p:nvSpPr>
          <p:cNvPr id="36" name="Rectangle 35"/>
          <p:cNvSpPr/>
          <p:nvPr/>
        </p:nvSpPr>
        <p:spPr>
          <a:xfrm>
            <a:off x="10924506" y="1497360"/>
            <a:ext cx="2088232" cy="523220"/>
          </a:xfrm>
          <a:prstGeom prst="rect">
            <a:avLst/>
          </a:prstGeom>
        </p:spPr>
        <p:txBody>
          <a:bodyPr wrap="square">
            <a:spAutoFit/>
          </a:bodyPr>
          <a:lstStyle/>
          <a:p>
            <a:pPr lvl="0" defTabSz="914400" fontAlgn="base">
              <a:spcBef>
                <a:spcPct val="0"/>
              </a:spcBef>
              <a:spcAft>
                <a:spcPct val="0"/>
              </a:spcAft>
            </a:pPr>
            <a:r>
              <a:rPr lang="en-US" sz="2800" i="1" dirty="0" smtClean="0">
                <a:solidFill>
                  <a:srgbClr val="FF0000"/>
                </a:solidFill>
                <a:cs typeface="Arial" pitchFamily="34" charset="0"/>
              </a:rPr>
              <a:t>Tabbed View</a:t>
            </a:r>
            <a:endParaRPr lang="ru-RU" sz="2800" i="1" dirty="0" smtClean="0">
              <a:solidFill>
                <a:srgbClr val="FF0000"/>
              </a:solidFill>
              <a:cs typeface="Arial" pitchFamily="34" charset="0"/>
            </a:endParaRPr>
          </a:p>
        </p:txBody>
      </p:sp>
      <p:sp>
        <p:nvSpPr>
          <p:cNvPr id="37" name="Rectangle 36"/>
          <p:cNvSpPr/>
          <p:nvPr/>
        </p:nvSpPr>
        <p:spPr>
          <a:xfrm>
            <a:off x="10852498" y="5529808"/>
            <a:ext cx="2160240" cy="523220"/>
          </a:xfrm>
          <a:prstGeom prst="rect">
            <a:avLst/>
          </a:prstGeom>
        </p:spPr>
        <p:txBody>
          <a:bodyPr wrap="square">
            <a:spAutoFit/>
          </a:bodyPr>
          <a:lstStyle/>
          <a:p>
            <a:pPr lvl="0" defTabSz="914400" fontAlgn="base">
              <a:spcBef>
                <a:spcPct val="0"/>
              </a:spcBef>
              <a:spcAft>
                <a:spcPct val="0"/>
              </a:spcAft>
            </a:pPr>
            <a:r>
              <a:rPr lang="en-US" sz="2800" i="1" dirty="0" smtClean="0">
                <a:solidFill>
                  <a:srgbClr val="FF0000"/>
                </a:solidFill>
                <a:cs typeface="Arial" pitchFamily="34" charset="0"/>
              </a:rPr>
              <a:t>Merged View</a:t>
            </a:r>
            <a:endParaRPr lang="ru-RU" sz="2800" i="1" dirty="0" smtClean="0">
              <a:solidFill>
                <a:srgbClr val="FF0000"/>
              </a:solidFill>
              <a:cs typeface="Arial" pitchFamily="34" charset="0"/>
            </a:endParaRPr>
          </a:p>
        </p:txBody>
      </p:sp>
    </p:spTree>
  </p:cSld>
  <p:clrMapOvr>
    <a:masterClrMapping/>
  </p:clrMapOvr>
  <p:transition>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fontScale="90000"/>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Variety of expression toolbar templates</a:t>
            </a:r>
            <a:endParaRPr lang="ru-RU" dirty="0">
              <a:solidFill>
                <a:srgbClr val="0070C0"/>
              </a:solidFill>
              <a:effectLst>
                <a:outerShdw blurRad="38100" dist="38100" dir="2700000" algn="tl">
                  <a:srgbClr val="000000">
                    <a:alpha val="43137"/>
                  </a:srgbClr>
                </a:outerShdw>
              </a:effectLst>
            </a:endParaRPr>
          </a:p>
        </p:txBody>
      </p:sp>
      <p:sp>
        <p:nvSpPr>
          <p:cNvPr id="34" name="Rectangle 33"/>
          <p:cNvSpPr/>
          <p:nvPr/>
        </p:nvSpPr>
        <p:spPr>
          <a:xfrm>
            <a:off x="2545929" y="1569368"/>
            <a:ext cx="4968552" cy="4832092"/>
          </a:xfrm>
          <a:prstGeom prst="rect">
            <a:avLst/>
          </a:prstGeom>
        </p:spPr>
        <p:txBody>
          <a:bodyPr wrap="square">
            <a:spAutoFit/>
          </a:bodyPr>
          <a:lstStyle/>
          <a:p>
            <a:r>
              <a:rPr lang="en-US" sz="2800" dirty="0" smtClean="0"/>
              <a:t>• relational and logical symbols</a:t>
            </a:r>
          </a:p>
          <a:p>
            <a:r>
              <a:rPr lang="en-US" sz="2800" dirty="0" smtClean="0"/>
              <a:t>• spaces templates</a:t>
            </a:r>
          </a:p>
          <a:p>
            <a:r>
              <a:rPr lang="en-US" sz="2800" dirty="0" smtClean="0"/>
              <a:t>• operator symbols</a:t>
            </a:r>
          </a:p>
          <a:p>
            <a:r>
              <a:rPr lang="en-US" sz="2800" dirty="0" smtClean="0"/>
              <a:t>• arrow symbols</a:t>
            </a:r>
          </a:p>
          <a:p>
            <a:r>
              <a:rPr lang="en-US" sz="2800" dirty="0" smtClean="0"/>
              <a:t>• set theory symbols</a:t>
            </a:r>
          </a:p>
          <a:p>
            <a:r>
              <a:rPr lang="en-US" sz="2800" dirty="0" smtClean="0"/>
              <a:t>• special constants</a:t>
            </a:r>
          </a:p>
          <a:p>
            <a:r>
              <a:rPr lang="en-US" sz="2800" dirty="0" smtClean="0"/>
              <a:t>• miscellaneous symbols</a:t>
            </a:r>
          </a:p>
          <a:p>
            <a:r>
              <a:rPr lang="en-US" sz="2800" dirty="0" smtClean="0"/>
              <a:t>• Greek characters (lowercase)</a:t>
            </a:r>
          </a:p>
          <a:p>
            <a:r>
              <a:rPr lang="en-US" sz="2800" dirty="0" smtClean="0"/>
              <a:t>• Greek characters (uppercase)</a:t>
            </a:r>
          </a:p>
          <a:p>
            <a:r>
              <a:rPr lang="en-US" sz="2800" dirty="0" smtClean="0"/>
              <a:t>• differentiation templates</a:t>
            </a:r>
          </a:p>
          <a:p>
            <a:r>
              <a:rPr lang="en-US" sz="2800" dirty="0" smtClean="0"/>
              <a:t>• fence templates</a:t>
            </a:r>
          </a:p>
        </p:txBody>
      </p:sp>
      <p:sp>
        <p:nvSpPr>
          <p:cNvPr id="9" name="Rectangle 8"/>
          <p:cNvSpPr/>
          <p:nvPr/>
        </p:nvSpPr>
        <p:spPr>
          <a:xfrm>
            <a:off x="7468122" y="1569368"/>
            <a:ext cx="5544616" cy="4401205"/>
          </a:xfrm>
          <a:prstGeom prst="rect">
            <a:avLst/>
          </a:prstGeom>
        </p:spPr>
        <p:txBody>
          <a:bodyPr wrap="square">
            <a:spAutoFit/>
          </a:bodyPr>
          <a:lstStyle/>
          <a:p>
            <a:r>
              <a:rPr lang="en-US" sz="2800" dirty="0" smtClean="0"/>
              <a:t>• fraction and radical templates</a:t>
            </a:r>
          </a:p>
          <a:p>
            <a:r>
              <a:rPr lang="en-US" sz="2800" dirty="0" smtClean="0"/>
              <a:t>• subscript and superscript templates</a:t>
            </a:r>
          </a:p>
          <a:p>
            <a:r>
              <a:rPr lang="en-US" sz="2800" dirty="0" smtClean="0"/>
              <a:t>• summation templates</a:t>
            </a:r>
          </a:p>
          <a:p>
            <a:r>
              <a:rPr lang="en-US" sz="2800" dirty="0" smtClean="0"/>
              <a:t>• integral templates</a:t>
            </a:r>
          </a:p>
          <a:p>
            <a:r>
              <a:rPr lang="en-US" sz="2800" dirty="0" smtClean="0"/>
              <a:t>• underbar and overbar templates</a:t>
            </a:r>
          </a:p>
          <a:p>
            <a:r>
              <a:rPr lang="en-US" sz="2800" dirty="0" smtClean="0"/>
              <a:t>• labeled arrow templates</a:t>
            </a:r>
          </a:p>
          <a:p>
            <a:r>
              <a:rPr lang="en-US" sz="2800" dirty="0" smtClean="0"/>
              <a:t>• products and set theory templates</a:t>
            </a:r>
          </a:p>
          <a:p>
            <a:r>
              <a:rPr lang="en-US" sz="2800" dirty="0" smtClean="0"/>
              <a:t>• table templates</a:t>
            </a:r>
          </a:p>
          <a:p>
            <a:r>
              <a:rPr lang="en-US" sz="2800" dirty="0" smtClean="0"/>
              <a:t>• box templates</a:t>
            </a:r>
            <a:endParaRPr lang="ru-RU" sz="2800" dirty="0" smtClean="0">
              <a:solidFill>
                <a:prstClr val="black"/>
              </a:solidFill>
              <a:cs typeface="Arial" pitchFamily="34" charset="0"/>
            </a:endParaRPr>
          </a:p>
        </p:txBody>
      </p:sp>
    </p:spTree>
  </p:cSld>
  <p:clrMapOvr>
    <a:masterClrMapping/>
  </p:clrMapOvr>
  <p:transition>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fontScale="90000"/>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Typing pares</a:t>
            </a:r>
            <a:r>
              <a:rPr lang="en-US" b="1" dirty="0" smtClean="0">
                <a:solidFill>
                  <a:srgbClr val="0070C0"/>
                </a:solidFill>
                <a:effectLst>
                  <a:outerShdw blurRad="38100" dist="38100" dir="2700000" algn="tl">
                    <a:srgbClr val="000000">
                      <a:alpha val="43137"/>
                    </a:srgbClr>
                  </a:outerShdw>
                </a:effectLst>
              </a:rPr>
              <a:t> </a:t>
            </a:r>
            <a:r>
              <a:rPr lang="en-US" dirty="0" smtClean="0">
                <a:solidFill>
                  <a:srgbClr val="0070C0"/>
                </a:solidFill>
                <a:effectLst>
                  <a:outerShdw blurRad="38100" dist="38100" dir="2700000" algn="tl">
                    <a:srgbClr val="000000">
                      <a:alpha val="43137"/>
                    </a:srgbClr>
                  </a:outerShdw>
                </a:effectLst>
              </a:rPr>
              <a:t>of equivalent expressions</a:t>
            </a:r>
            <a:endParaRPr lang="ru-RU" dirty="0">
              <a:solidFill>
                <a:srgbClr val="0070C0"/>
              </a:solidFill>
              <a:effectLst>
                <a:outerShdw blurRad="38100" dist="38100" dir="2700000" algn="tl">
                  <a:srgbClr val="000000">
                    <a:alpha val="43137"/>
                  </a:srgbClr>
                </a:outerShdw>
              </a:effectLst>
            </a:endParaRPr>
          </a:p>
        </p:txBody>
      </p:sp>
      <p:pic>
        <p:nvPicPr>
          <p:cNvPr id="41986" name="Picture 2"/>
          <p:cNvPicPr>
            <a:picLocks noChangeAspect="1" noChangeArrowheads="1"/>
          </p:cNvPicPr>
          <p:nvPr/>
        </p:nvPicPr>
        <p:blipFill>
          <a:blip r:embed="rId4" cstate="print"/>
          <a:srcRect/>
          <a:stretch>
            <a:fillRect/>
          </a:stretch>
        </p:blipFill>
        <p:spPr bwMode="auto">
          <a:xfrm>
            <a:off x="8018537" y="1497360"/>
            <a:ext cx="4810125" cy="4752975"/>
          </a:xfrm>
          <a:prstGeom prst="rect">
            <a:avLst/>
          </a:prstGeom>
          <a:noFill/>
          <a:ln w="9525">
            <a:noFill/>
            <a:miter lim="800000"/>
            <a:headEnd/>
            <a:tailEnd/>
          </a:ln>
        </p:spPr>
      </p:pic>
      <p:sp>
        <p:nvSpPr>
          <p:cNvPr id="9" name="Rectangle 8"/>
          <p:cNvSpPr/>
          <p:nvPr/>
        </p:nvSpPr>
        <p:spPr>
          <a:xfrm>
            <a:off x="2545929" y="1641376"/>
            <a:ext cx="5400600" cy="4708981"/>
          </a:xfrm>
          <a:prstGeom prst="rect">
            <a:avLst/>
          </a:prstGeom>
        </p:spPr>
        <p:txBody>
          <a:bodyPr wrap="square">
            <a:spAutoFit/>
          </a:bodyPr>
          <a:lstStyle/>
          <a:p>
            <a:pPr lvl="0" defTabSz="914400" fontAlgn="base">
              <a:spcBef>
                <a:spcPct val="0"/>
              </a:spcBef>
              <a:spcAft>
                <a:spcPct val="0"/>
              </a:spcAft>
            </a:pPr>
            <a:r>
              <a:rPr lang="en-US" sz="3000" dirty="0" smtClean="0">
                <a:solidFill>
                  <a:srgbClr val="000000"/>
                </a:solidFill>
                <a:ea typeface="Calibri" pitchFamily="34" charset="0"/>
                <a:cs typeface="Book-Antiqua"/>
              </a:rPr>
              <a:t>Upper(1) and lower(2) input slots are filled out with pairs of equivalent expressions. For math notation the expression toolbar is applied (3). Navigation between inputs (next or previous pair) can be made with the Right Hand Navigation toolbar (4) or pressing Shift+Alt+Up or Shift+Alt+Down key combination.</a:t>
            </a:r>
            <a:endParaRPr lang="ru-RU" sz="3000" dirty="0" smtClean="0">
              <a:solidFill>
                <a:prstClr val="black"/>
              </a:solidFill>
              <a:cs typeface="Arial" pitchFamily="34" charset="0"/>
            </a:endParaRPr>
          </a:p>
        </p:txBody>
      </p:sp>
      <p:grpSp>
        <p:nvGrpSpPr>
          <p:cNvPr id="10" name="Group 9"/>
          <p:cNvGrpSpPr/>
          <p:nvPr/>
        </p:nvGrpSpPr>
        <p:grpSpPr>
          <a:xfrm>
            <a:off x="9530705" y="3297560"/>
            <a:ext cx="288032" cy="400110"/>
            <a:chOff x="5642273" y="1641376"/>
            <a:chExt cx="288032" cy="400110"/>
          </a:xfrm>
        </p:grpSpPr>
        <p:sp>
          <p:nvSpPr>
            <p:cNvPr id="11" name="Oval 10"/>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12" name="TextBox 11"/>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1</a:t>
              </a:r>
              <a:endParaRPr lang="ru-RU" sz="2000" dirty="0">
                <a:solidFill>
                  <a:schemeClr val="bg1"/>
                </a:solidFill>
              </a:endParaRPr>
            </a:p>
          </p:txBody>
        </p:sp>
      </p:grpSp>
      <p:grpSp>
        <p:nvGrpSpPr>
          <p:cNvPr id="13" name="Group 12"/>
          <p:cNvGrpSpPr/>
          <p:nvPr/>
        </p:nvGrpSpPr>
        <p:grpSpPr>
          <a:xfrm>
            <a:off x="9530705" y="4449688"/>
            <a:ext cx="288032" cy="400110"/>
            <a:chOff x="5642273" y="1641376"/>
            <a:chExt cx="288032" cy="400110"/>
          </a:xfrm>
        </p:grpSpPr>
        <p:sp>
          <p:nvSpPr>
            <p:cNvPr id="14" name="Oval 13"/>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15" name="TextBox 14"/>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2</a:t>
              </a:r>
              <a:endParaRPr lang="ru-RU" sz="2000" dirty="0">
                <a:solidFill>
                  <a:schemeClr val="bg1"/>
                </a:solidFill>
              </a:endParaRPr>
            </a:p>
          </p:txBody>
        </p:sp>
      </p:grpSp>
      <p:grpSp>
        <p:nvGrpSpPr>
          <p:cNvPr id="24" name="Group 23"/>
          <p:cNvGrpSpPr/>
          <p:nvPr/>
        </p:nvGrpSpPr>
        <p:grpSpPr>
          <a:xfrm>
            <a:off x="11618937" y="2433464"/>
            <a:ext cx="288032" cy="400110"/>
            <a:chOff x="5858297" y="3225552"/>
            <a:chExt cx="288032" cy="400110"/>
          </a:xfrm>
        </p:grpSpPr>
        <p:sp>
          <p:nvSpPr>
            <p:cNvPr id="17" name="Oval 16"/>
            <p:cNvSpPr/>
            <p:nvPr/>
          </p:nvSpPr>
          <p:spPr>
            <a:xfrm>
              <a:off x="5858297" y="3297560"/>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18" name="TextBox 17"/>
            <p:cNvSpPr txBox="1"/>
            <p:nvPr/>
          </p:nvSpPr>
          <p:spPr>
            <a:xfrm>
              <a:off x="5858297" y="3225552"/>
              <a:ext cx="216024" cy="400110"/>
            </a:xfrm>
            <a:prstGeom prst="rect">
              <a:avLst/>
            </a:prstGeom>
            <a:noFill/>
          </p:spPr>
          <p:txBody>
            <a:bodyPr wrap="square" rtlCol="0">
              <a:spAutoFit/>
            </a:bodyPr>
            <a:lstStyle/>
            <a:p>
              <a:r>
                <a:rPr lang="en-US" sz="2000" dirty="0" smtClean="0">
                  <a:solidFill>
                    <a:schemeClr val="bg1"/>
                  </a:solidFill>
                </a:rPr>
                <a:t>3</a:t>
              </a:r>
              <a:endParaRPr lang="ru-RU" sz="2000" dirty="0">
                <a:solidFill>
                  <a:schemeClr val="bg1"/>
                </a:solidFill>
              </a:endParaRPr>
            </a:p>
          </p:txBody>
        </p:sp>
      </p:grpSp>
      <p:grpSp>
        <p:nvGrpSpPr>
          <p:cNvPr id="21" name="Group 20"/>
          <p:cNvGrpSpPr/>
          <p:nvPr/>
        </p:nvGrpSpPr>
        <p:grpSpPr>
          <a:xfrm>
            <a:off x="12339017" y="4017640"/>
            <a:ext cx="288032" cy="400110"/>
            <a:chOff x="5642273" y="1641376"/>
            <a:chExt cx="288032" cy="400110"/>
          </a:xfrm>
        </p:grpSpPr>
        <p:sp>
          <p:nvSpPr>
            <p:cNvPr id="22" name="Oval 21"/>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23" name="TextBox 22"/>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4</a:t>
              </a:r>
              <a:endParaRPr lang="ru-RU" sz="2000" dirty="0">
                <a:solidFill>
                  <a:schemeClr val="bg1"/>
                </a:solidFill>
              </a:endParaRPr>
            </a:p>
          </p:txBody>
        </p:sp>
      </p:grpSp>
    </p:spTree>
  </p:cSld>
  <p:clrMapOvr>
    <a:masterClrMapping/>
  </p:clrMapOvr>
  <p:transition>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5021263" algn="l"/>
                <a:tab pos="6183313" algn="l"/>
              </a:tabLst>
            </a:pPr>
            <a:r>
              <a:rPr lang="en-US" dirty="0" smtClean="0">
                <a:solidFill>
                  <a:srgbClr val="0070C0"/>
                </a:solidFill>
                <a:effectLst>
                  <a:outerShdw blurRad="38100" dist="38100" dir="2700000" algn="tl">
                    <a:srgbClr val="000000">
                      <a:alpha val="43137"/>
                    </a:srgbClr>
                  </a:outerShdw>
                </a:effectLst>
              </a:rPr>
              <a:t>Check Inputs with Table View</a:t>
            </a:r>
            <a:endParaRPr lang="ru-RU" dirty="0">
              <a:solidFill>
                <a:srgbClr val="0070C0"/>
              </a:solidFill>
              <a:effectLst>
                <a:outerShdw blurRad="38100" dist="38100" dir="2700000" algn="tl">
                  <a:srgbClr val="000000">
                    <a:alpha val="43137"/>
                  </a:srgbClr>
                </a:outerShdw>
              </a:effectLst>
            </a:endParaRPr>
          </a:p>
        </p:txBody>
      </p:sp>
      <p:sp>
        <p:nvSpPr>
          <p:cNvPr id="9" name="Rectangle 8"/>
          <p:cNvSpPr/>
          <p:nvPr/>
        </p:nvSpPr>
        <p:spPr>
          <a:xfrm>
            <a:off x="6866408" y="1713384"/>
            <a:ext cx="6146329" cy="4832092"/>
          </a:xfrm>
          <a:prstGeom prst="rect">
            <a:avLst/>
          </a:prstGeom>
        </p:spPr>
        <p:txBody>
          <a:bodyPr wrap="square">
            <a:spAutoFit/>
          </a:bodyPr>
          <a:lstStyle/>
          <a:p>
            <a:pPr lvl="0" defTabSz="914400" fontAlgn="base">
              <a:spcBef>
                <a:spcPct val="0"/>
              </a:spcBef>
              <a:spcAft>
                <a:spcPct val="0"/>
              </a:spcAft>
            </a:pPr>
            <a:r>
              <a:rPr lang="en-US" sz="2800" dirty="0" smtClean="0">
                <a:solidFill>
                  <a:srgbClr val="000000"/>
                </a:solidFill>
                <a:ea typeface="Calibri" pitchFamily="34" charset="0"/>
                <a:cs typeface="Book-Antiqua"/>
              </a:rPr>
              <a:t>Review typed inputs with Table view (1). </a:t>
            </a:r>
          </a:p>
          <a:p>
            <a:pPr lvl="0" defTabSz="914400" fontAlgn="base">
              <a:spcBef>
                <a:spcPct val="0"/>
              </a:spcBef>
              <a:spcAft>
                <a:spcPct val="0"/>
              </a:spcAft>
            </a:pPr>
            <a:r>
              <a:rPr lang="en-US" sz="2800" dirty="0" smtClean="0">
                <a:solidFill>
                  <a:srgbClr val="000000"/>
                </a:solidFill>
                <a:ea typeface="Calibri" pitchFamily="34" charset="0"/>
                <a:cs typeface="Book-Antiqua"/>
              </a:rPr>
              <a:t>Once you have experienced a misprint or error, please get back to the input to edit the respective pare. </a:t>
            </a:r>
          </a:p>
          <a:p>
            <a:pPr lvl="0" defTabSz="914400" fontAlgn="base">
              <a:spcBef>
                <a:spcPct val="0"/>
              </a:spcBef>
              <a:spcAft>
                <a:spcPct val="0"/>
              </a:spcAft>
            </a:pPr>
            <a:r>
              <a:rPr lang="en-US" sz="2800" dirty="0" smtClean="0">
                <a:solidFill>
                  <a:srgbClr val="000000"/>
                </a:solidFill>
                <a:ea typeface="Calibri" pitchFamily="34" charset="0"/>
                <a:cs typeface="Book-Antiqua"/>
              </a:rPr>
              <a:t>To change the output table scale please apply Zoom tool (2).</a:t>
            </a:r>
          </a:p>
          <a:p>
            <a:pPr lvl="0" defTabSz="914400" fontAlgn="base">
              <a:spcBef>
                <a:spcPct val="0"/>
              </a:spcBef>
              <a:spcAft>
                <a:spcPct val="0"/>
              </a:spcAft>
            </a:pPr>
            <a:r>
              <a:rPr lang="en-US" sz="2800" dirty="0" smtClean="0">
                <a:solidFill>
                  <a:srgbClr val="000000"/>
                </a:solidFill>
                <a:ea typeface="Calibri" pitchFamily="34" charset="0"/>
                <a:cs typeface="Book-Antiqua"/>
              </a:rPr>
              <a:t>To change the expression scale – please use the respective button (3).</a:t>
            </a:r>
          </a:p>
          <a:p>
            <a:pPr lvl="0" defTabSz="914400" fontAlgn="base">
              <a:spcBef>
                <a:spcPct val="0"/>
              </a:spcBef>
              <a:spcAft>
                <a:spcPct val="0"/>
              </a:spcAft>
            </a:pPr>
            <a:r>
              <a:rPr lang="en-US" sz="2800" dirty="0" smtClean="0">
                <a:solidFill>
                  <a:srgbClr val="000000"/>
                </a:solidFill>
                <a:ea typeface="Calibri" pitchFamily="34" charset="0"/>
                <a:cs typeface="Book-Antiqua"/>
              </a:rPr>
              <a:t>Print table with the Print button or select the File-&gt;Print menu.</a:t>
            </a:r>
          </a:p>
          <a:p>
            <a:pPr lvl="0" defTabSz="914400" fontAlgn="base">
              <a:spcBef>
                <a:spcPct val="0"/>
              </a:spcBef>
              <a:spcAft>
                <a:spcPct val="0"/>
              </a:spcAft>
            </a:pPr>
            <a:endParaRPr lang="ru-RU" sz="2800" dirty="0" smtClean="0">
              <a:solidFill>
                <a:prstClr val="black"/>
              </a:solidFill>
              <a:cs typeface="Arial" pitchFamily="34" charset="0"/>
            </a:endParaRPr>
          </a:p>
        </p:txBody>
      </p:sp>
      <p:pic>
        <p:nvPicPr>
          <p:cNvPr id="43010" name="Picture 2"/>
          <p:cNvPicPr>
            <a:picLocks noChangeAspect="1" noChangeArrowheads="1"/>
          </p:cNvPicPr>
          <p:nvPr/>
        </p:nvPicPr>
        <p:blipFill>
          <a:blip r:embed="rId4" cstate="print"/>
          <a:srcRect/>
          <a:stretch>
            <a:fillRect/>
          </a:stretch>
        </p:blipFill>
        <p:spPr bwMode="auto">
          <a:xfrm>
            <a:off x="2473921" y="1641376"/>
            <a:ext cx="4133850" cy="4238625"/>
          </a:xfrm>
          <a:prstGeom prst="rect">
            <a:avLst/>
          </a:prstGeom>
          <a:noFill/>
          <a:ln w="9525">
            <a:noFill/>
            <a:miter lim="800000"/>
            <a:headEnd/>
            <a:tailEnd/>
          </a:ln>
        </p:spPr>
      </p:pic>
      <p:grpSp>
        <p:nvGrpSpPr>
          <p:cNvPr id="3" name="Group 9"/>
          <p:cNvGrpSpPr/>
          <p:nvPr/>
        </p:nvGrpSpPr>
        <p:grpSpPr>
          <a:xfrm>
            <a:off x="2761953" y="2577480"/>
            <a:ext cx="288032" cy="400110"/>
            <a:chOff x="5642273" y="1641376"/>
            <a:chExt cx="288032" cy="400110"/>
          </a:xfrm>
        </p:grpSpPr>
        <p:sp>
          <p:nvSpPr>
            <p:cNvPr id="11" name="Oval 10"/>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12" name="TextBox 11"/>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1</a:t>
              </a:r>
              <a:endParaRPr lang="ru-RU" sz="2000" dirty="0">
                <a:solidFill>
                  <a:schemeClr val="bg1"/>
                </a:solidFill>
              </a:endParaRPr>
            </a:p>
          </p:txBody>
        </p:sp>
      </p:grpSp>
      <p:grpSp>
        <p:nvGrpSpPr>
          <p:cNvPr id="4" name="Group 12"/>
          <p:cNvGrpSpPr/>
          <p:nvPr/>
        </p:nvGrpSpPr>
        <p:grpSpPr>
          <a:xfrm>
            <a:off x="5354241" y="2433464"/>
            <a:ext cx="288032" cy="400110"/>
            <a:chOff x="5642273" y="1641376"/>
            <a:chExt cx="288032" cy="400110"/>
          </a:xfrm>
        </p:grpSpPr>
        <p:sp>
          <p:nvSpPr>
            <p:cNvPr id="14" name="Oval 13"/>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15" name="TextBox 14"/>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3</a:t>
              </a:r>
              <a:endParaRPr lang="ru-RU" sz="2000" dirty="0">
                <a:solidFill>
                  <a:schemeClr val="bg1"/>
                </a:solidFill>
              </a:endParaRPr>
            </a:p>
          </p:txBody>
        </p:sp>
      </p:grpSp>
      <p:grpSp>
        <p:nvGrpSpPr>
          <p:cNvPr id="24" name="Group 12"/>
          <p:cNvGrpSpPr/>
          <p:nvPr/>
        </p:nvGrpSpPr>
        <p:grpSpPr>
          <a:xfrm>
            <a:off x="4274121" y="2361456"/>
            <a:ext cx="288032" cy="400110"/>
            <a:chOff x="5642273" y="1641376"/>
            <a:chExt cx="288032" cy="400110"/>
          </a:xfrm>
        </p:grpSpPr>
        <p:sp>
          <p:nvSpPr>
            <p:cNvPr id="25" name="Oval 24"/>
            <p:cNvSpPr/>
            <p:nvPr/>
          </p:nvSpPr>
          <p:spPr>
            <a:xfrm>
              <a:off x="5642273" y="1713384"/>
              <a:ext cx="288032" cy="288032"/>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a:p>
          </p:txBody>
        </p:sp>
        <p:sp>
          <p:nvSpPr>
            <p:cNvPr id="26" name="TextBox 25"/>
            <p:cNvSpPr txBox="1"/>
            <p:nvPr/>
          </p:nvSpPr>
          <p:spPr>
            <a:xfrm>
              <a:off x="5642273" y="1641376"/>
              <a:ext cx="216024" cy="400110"/>
            </a:xfrm>
            <a:prstGeom prst="rect">
              <a:avLst/>
            </a:prstGeom>
            <a:noFill/>
          </p:spPr>
          <p:txBody>
            <a:bodyPr wrap="square" rtlCol="0">
              <a:spAutoFit/>
            </a:bodyPr>
            <a:lstStyle/>
            <a:p>
              <a:r>
                <a:rPr lang="en-US" sz="2000" dirty="0" smtClean="0">
                  <a:solidFill>
                    <a:schemeClr val="bg1"/>
                  </a:solidFill>
                </a:rPr>
                <a:t>2</a:t>
              </a:r>
              <a:endParaRPr lang="ru-RU" sz="2000" dirty="0">
                <a:solidFill>
                  <a:schemeClr val="bg1"/>
                </a:solidFill>
              </a:endParaRPr>
            </a:p>
          </p:txBody>
        </p:sp>
      </p:grpSp>
    </p:spTree>
  </p:cSld>
  <p:clrMapOvr>
    <a:masterClrMapping/>
  </p:clrMapOvr>
  <p:transition>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5021263" algn="l"/>
                <a:tab pos="6183313" algn="l"/>
              </a:tabLst>
            </a:pPr>
            <a:r>
              <a:rPr lang="en-US" dirty="0" smtClean="0">
                <a:solidFill>
                  <a:srgbClr val="0070C0"/>
                </a:solidFill>
                <a:effectLst>
                  <a:outerShdw blurRad="38100" dist="38100" dir="2700000" algn="tl">
                    <a:srgbClr val="000000">
                      <a:alpha val="43137"/>
                    </a:srgbClr>
                  </a:outerShdw>
                </a:effectLst>
              </a:rPr>
              <a:t>Output View</a:t>
            </a:r>
            <a:endParaRPr lang="ru-RU" dirty="0">
              <a:solidFill>
                <a:srgbClr val="0070C0"/>
              </a:solidFill>
              <a:effectLst>
                <a:outerShdw blurRad="38100" dist="38100" dir="2700000" algn="tl">
                  <a:srgbClr val="000000">
                    <a:alpha val="43137"/>
                  </a:srgbClr>
                </a:outerShdw>
              </a:effectLst>
            </a:endParaRPr>
          </a:p>
        </p:txBody>
      </p:sp>
      <p:sp>
        <p:nvSpPr>
          <p:cNvPr id="9" name="Rectangle 8"/>
          <p:cNvSpPr/>
          <p:nvPr/>
        </p:nvSpPr>
        <p:spPr>
          <a:xfrm>
            <a:off x="2545929" y="1425352"/>
            <a:ext cx="10081120" cy="5693866"/>
          </a:xfrm>
          <a:prstGeom prst="rect">
            <a:avLst/>
          </a:prstGeom>
        </p:spPr>
        <p:txBody>
          <a:bodyPr wrap="square">
            <a:spAutoFit/>
          </a:bodyPr>
          <a:lstStyle/>
          <a:p>
            <a:r>
              <a:rPr lang="en-US" sz="2800" dirty="0" smtClean="0"/>
              <a:t>'Output' view allows you to display the current activity, and to use ‘</a:t>
            </a:r>
            <a:r>
              <a:rPr lang="en-US" sz="2800" b="1" dirty="0" smtClean="0"/>
              <a:t>Zoom</a:t>
            </a:r>
            <a:r>
              <a:rPr lang="en-US" sz="2800" dirty="0" smtClean="0"/>
              <a:t>’ to change the size of the view.</a:t>
            </a:r>
          </a:p>
          <a:p>
            <a:endParaRPr lang="ru-RU" sz="2800" dirty="0" smtClean="0"/>
          </a:p>
          <a:p>
            <a:r>
              <a:rPr lang="en-US" sz="2800" dirty="0" smtClean="0"/>
              <a:t>The level of magnification of the print out is controlled by the right-hand navigation bar using the </a:t>
            </a:r>
            <a:r>
              <a:rPr lang="en-US" sz="2800" b="1" dirty="0" smtClean="0"/>
              <a:t>‘Normal size</a:t>
            </a:r>
            <a:r>
              <a:rPr lang="en-US" sz="2800" dirty="0" smtClean="0"/>
              <a:t>’, ‘Large size(8x3)’, </a:t>
            </a:r>
            <a:r>
              <a:rPr lang="en-US" sz="2800" b="1" dirty="0" smtClean="0"/>
              <a:t>‘Normal (shaded)’ </a:t>
            </a:r>
            <a:r>
              <a:rPr lang="en-US" sz="2800" dirty="0" smtClean="0"/>
              <a:t>and Large 8x3 Shaded. </a:t>
            </a:r>
          </a:p>
          <a:p>
            <a:endParaRPr lang="ru-RU" sz="2800" dirty="0" smtClean="0"/>
          </a:p>
          <a:p>
            <a:r>
              <a:rPr lang="en-US" sz="2800" dirty="0" smtClean="0"/>
              <a:t>The ‘</a:t>
            </a:r>
            <a:r>
              <a:rPr lang="en-US" sz="2800" b="1" dirty="0" smtClean="0"/>
              <a:t>Large size</a:t>
            </a:r>
            <a:r>
              <a:rPr lang="en-US" sz="2800" dirty="0" smtClean="0"/>
              <a:t>’ options allow you to produce a large puzzle which might be helpful to learners with visual impairments. </a:t>
            </a:r>
          </a:p>
          <a:p>
            <a:endParaRPr lang="en-US" sz="2800" dirty="0" smtClean="0"/>
          </a:p>
          <a:p>
            <a:r>
              <a:rPr lang="en-US" sz="2800" dirty="0" smtClean="0"/>
              <a:t>The ‘</a:t>
            </a:r>
            <a:r>
              <a:rPr lang="en-US" sz="2800" b="1" dirty="0" smtClean="0"/>
              <a:t>Shaded</a:t>
            </a:r>
            <a:r>
              <a:rPr lang="en-US" sz="2800" dirty="0" smtClean="0"/>
              <a:t>’ outputs are designed to simplify the orientation of the inputs to reflect the solution in the chess-like style. </a:t>
            </a:r>
            <a:endParaRPr lang="ru-RU" sz="2800" dirty="0" smtClean="0"/>
          </a:p>
          <a:p>
            <a:pPr lvl="0" defTabSz="914400" fontAlgn="base">
              <a:spcBef>
                <a:spcPct val="0"/>
              </a:spcBef>
              <a:spcAft>
                <a:spcPct val="0"/>
              </a:spcAft>
            </a:pPr>
            <a:endParaRPr lang="ru-RU" sz="2800" dirty="0" smtClean="0">
              <a:solidFill>
                <a:prstClr val="black"/>
              </a:solidFill>
              <a:cs typeface="Arial" pitchFamily="34" charset="0"/>
            </a:endParaRPr>
          </a:p>
        </p:txBody>
      </p:sp>
    </p:spTree>
  </p:cSld>
  <p:clrMapOvr>
    <a:masterClrMapping/>
  </p:clrMapOvr>
  <p:transition>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47110" name="Picture 6"/>
          <p:cNvPicPr>
            <a:picLocks noChangeAspect="1" noChangeArrowheads="1"/>
          </p:cNvPicPr>
          <p:nvPr/>
        </p:nvPicPr>
        <p:blipFill>
          <a:blip r:embed="rId4" cstate="print"/>
          <a:srcRect/>
          <a:stretch>
            <a:fillRect/>
          </a:stretch>
        </p:blipFill>
        <p:spPr bwMode="auto">
          <a:xfrm>
            <a:off x="9458697" y="2721496"/>
            <a:ext cx="3074527" cy="3816424"/>
          </a:xfrm>
          <a:prstGeom prst="rect">
            <a:avLst/>
          </a:prstGeom>
          <a:noFill/>
          <a:ln w="9525">
            <a:noFill/>
            <a:miter lim="800000"/>
            <a:headEnd/>
            <a:tailEnd/>
          </a:ln>
        </p:spPr>
      </p:pic>
      <p:pic>
        <p:nvPicPr>
          <p:cNvPr id="47107" name="Picture 3"/>
          <p:cNvPicPr>
            <a:picLocks noChangeAspect="1" noChangeArrowheads="1"/>
          </p:cNvPicPr>
          <p:nvPr/>
        </p:nvPicPr>
        <p:blipFill>
          <a:blip r:embed="rId5" cstate="print"/>
          <a:srcRect/>
          <a:stretch>
            <a:fillRect/>
          </a:stretch>
        </p:blipFill>
        <p:spPr bwMode="auto">
          <a:xfrm>
            <a:off x="4346129" y="2793504"/>
            <a:ext cx="3024336" cy="3754121"/>
          </a:xfrm>
          <a:prstGeom prst="rect">
            <a:avLst/>
          </a:prstGeom>
          <a:noFill/>
          <a:ln w="9525">
            <a:noFill/>
            <a:miter lim="800000"/>
            <a:headEnd/>
            <a:tailEnd/>
          </a:ln>
        </p:spPr>
      </p:pic>
      <p:pic>
        <p:nvPicPr>
          <p:cNvPr id="47109" name="Picture 5"/>
          <p:cNvPicPr>
            <a:picLocks noChangeAspect="1" noChangeArrowheads="1"/>
          </p:cNvPicPr>
          <p:nvPr/>
        </p:nvPicPr>
        <p:blipFill>
          <a:blip r:embed="rId6" cstate="print"/>
          <a:srcRect/>
          <a:stretch>
            <a:fillRect/>
          </a:stretch>
        </p:blipFill>
        <p:spPr bwMode="auto">
          <a:xfrm>
            <a:off x="7370465" y="1281336"/>
            <a:ext cx="3074527" cy="3816423"/>
          </a:xfrm>
          <a:prstGeom prst="rect">
            <a:avLst/>
          </a:prstGeom>
          <a:noFill/>
          <a:ln w="9525">
            <a:noFill/>
            <a:miter lim="800000"/>
            <a:headEnd/>
            <a:tailEnd/>
          </a:ln>
        </p:spPr>
      </p:pic>
      <p:sp>
        <p:nvSpPr>
          <p:cNvPr id="2" name="Title 1"/>
          <p:cNvSpPr>
            <a:spLocks noGrp="1"/>
          </p:cNvSpPr>
          <p:nvPr>
            <p:ph type="title"/>
          </p:nvPr>
        </p:nvSpPr>
        <p:spPr>
          <a:xfrm>
            <a:off x="2473922" y="0"/>
            <a:ext cx="10538816" cy="1785392"/>
          </a:xfrm>
        </p:spPr>
        <p:txBody>
          <a:bodyPr>
            <a:normAutofit/>
          </a:bodyPr>
          <a:lstStyle/>
          <a:p>
            <a:pPr>
              <a:tabLst>
                <a:tab pos="5021263" algn="l"/>
                <a:tab pos="6183313" algn="l"/>
              </a:tabLst>
            </a:pPr>
            <a:r>
              <a:rPr lang="en-US" dirty="0" smtClean="0">
                <a:solidFill>
                  <a:srgbClr val="0070C0"/>
                </a:solidFill>
                <a:effectLst>
                  <a:outerShdw blurRad="38100" dist="38100" dir="2700000" algn="tl">
                    <a:srgbClr val="000000">
                      <a:alpha val="43137"/>
                    </a:srgbClr>
                  </a:outerShdw>
                </a:effectLst>
              </a:rPr>
              <a:t>Output View in contrast</a:t>
            </a:r>
            <a:endParaRPr lang="ru-RU" dirty="0">
              <a:solidFill>
                <a:srgbClr val="0070C0"/>
              </a:solidFill>
              <a:effectLst>
                <a:outerShdw blurRad="38100" dist="38100" dir="2700000" algn="tl">
                  <a:srgbClr val="000000">
                    <a:alpha val="43137"/>
                  </a:srgbClr>
                </a:outerShdw>
              </a:effectLst>
            </a:endParaRPr>
          </a:p>
        </p:txBody>
      </p:sp>
      <p:pic>
        <p:nvPicPr>
          <p:cNvPr id="47106" name="Picture 2"/>
          <p:cNvPicPr>
            <a:picLocks noChangeAspect="1" noChangeArrowheads="1"/>
          </p:cNvPicPr>
          <p:nvPr/>
        </p:nvPicPr>
        <p:blipFill>
          <a:blip r:embed="rId7" cstate="print"/>
          <a:srcRect/>
          <a:stretch>
            <a:fillRect/>
          </a:stretch>
        </p:blipFill>
        <p:spPr bwMode="auto">
          <a:xfrm>
            <a:off x="2473921" y="1353344"/>
            <a:ext cx="3024336" cy="3754121"/>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5021263" algn="l"/>
                <a:tab pos="6183313" algn="l"/>
              </a:tabLst>
            </a:pPr>
            <a:r>
              <a:rPr lang="en-US" dirty="0" smtClean="0">
                <a:solidFill>
                  <a:srgbClr val="0070C0"/>
                </a:solidFill>
                <a:effectLst>
                  <a:outerShdw blurRad="38100" dist="38100" dir="2700000" algn="tl">
                    <a:srgbClr val="000000">
                      <a:alpha val="43137"/>
                    </a:srgbClr>
                  </a:outerShdw>
                </a:effectLst>
              </a:rPr>
              <a:t>Simplified version of the activity</a:t>
            </a:r>
            <a:endParaRPr lang="ru-RU" dirty="0">
              <a:solidFill>
                <a:srgbClr val="0070C0"/>
              </a:solidFill>
              <a:effectLst>
                <a:outerShdw blurRad="38100" dist="38100" dir="2700000" algn="tl">
                  <a:srgbClr val="000000">
                    <a:alpha val="43137"/>
                  </a:srgbClr>
                </a:outerShdw>
              </a:effectLst>
            </a:endParaRPr>
          </a:p>
        </p:txBody>
      </p:sp>
      <p:sp>
        <p:nvSpPr>
          <p:cNvPr id="9" name="Rectangle 8"/>
          <p:cNvSpPr/>
          <p:nvPr/>
        </p:nvSpPr>
        <p:spPr>
          <a:xfrm>
            <a:off x="7154441" y="1353344"/>
            <a:ext cx="5858297" cy="3970318"/>
          </a:xfrm>
          <a:prstGeom prst="rect">
            <a:avLst/>
          </a:prstGeom>
        </p:spPr>
        <p:txBody>
          <a:bodyPr wrap="square">
            <a:spAutoFit/>
          </a:bodyPr>
          <a:lstStyle/>
          <a:p>
            <a:r>
              <a:rPr lang="en-US" sz="2800" dirty="0" smtClean="0"/>
              <a:t>The 'Simplified version' of the hexagonal activity output gives only the central six triangles of the jigsaw.</a:t>
            </a:r>
            <a:endParaRPr lang="ru-RU" sz="2800" dirty="0" smtClean="0"/>
          </a:p>
          <a:p>
            <a:endParaRPr lang="en-US" sz="2800" dirty="0" smtClean="0"/>
          </a:p>
          <a:p>
            <a:r>
              <a:rPr lang="en-US" sz="2800" dirty="0" smtClean="0"/>
              <a:t>Teachers and trainers can offer the simplified version of a jigsaw to learners who are finding the topic difficult and might benefit from a more limited choice of options.</a:t>
            </a:r>
            <a:endParaRPr lang="ru-RU" sz="2800" dirty="0" smtClean="0">
              <a:solidFill>
                <a:prstClr val="black"/>
              </a:solidFill>
              <a:cs typeface="Arial" pitchFamily="34" charset="0"/>
            </a:endParaRPr>
          </a:p>
        </p:txBody>
      </p:sp>
      <p:pic>
        <p:nvPicPr>
          <p:cNvPr id="48130" name="Picture 2"/>
          <p:cNvPicPr>
            <a:picLocks noChangeAspect="1" noChangeArrowheads="1"/>
          </p:cNvPicPr>
          <p:nvPr/>
        </p:nvPicPr>
        <p:blipFill>
          <a:blip r:embed="rId4" cstate="print"/>
          <a:srcRect/>
          <a:stretch>
            <a:fillRect/>
          </a:stretch>
        </p:blipFill>
        <p:spPr bwMode="auto">
          <a:xfrm>
            <a:off x="4706169" y="1353344"/>
            <a:ext cx="2232248" cy="2770899"/>
          </a:xfrm>
          <a:prstGeom prst="rect">
            <a:avLst/>
          </a:prstGeom>
          <a:noFill/>
          <a:ln w="9525">
            <a:noFill/>
            <a:miter lim="800000"/>
            <a:headEnd/>
            <a:tailEnd/>
          </a:ln>
        </p:spPr>
      </p:pic>
      <p:pic>
        <p:nvPicPr>
          <p:cNvPr id="48131" name="Picture 3"/>
          <p:cNvPicPr>
            <a:picLocks noChangeAspect="1" noChangeArrowheads="1"/>
          </p:cNvPicPr>
          <p:nvPr/>
        </p:nvPicPr>
        <p:blipFill>
          <a:blip r:embed="rId5" cstate="print"/>
          <a:srcRect/>
          <a:stretch>
            <a:fillRect/>
          </a:stretch>
        </p:blipFill>
        <p:spPr bwMode="auto">
          <a:xfrm>
            <a:off x="2761953" y="2793504"/>
            <a:ext cx="2160240" cy="2512510"/>
          </a:xfrm>
          <a:prstGeom prst="rect">
            <a:avLst/>
          </a:prstGeom>
          <a:noFill/>
          <a:ln w="9525">
            <a:noFill/>
            <a:miter lim="800000"/>
            <a:headEnd/>
            <a:tailEnd/>
          </a:ln>
        </p:spPr>
      </p:pic>
      <p:pic>
        <p:nvPicPr>
          <p:cNvPr id="3074" name="Picture 2"/>
          <p:cNvPicPr>
            <a:picLocks noChangeAspect="1" noChangeArrowheads="1"/>
          </p:cNvPicPr>
          <p:nvPr/>
        </p:nvPicPr>
        <p:blipFill>
          <a:blip r:embed="rId6" cstate="print"/>
          <a:srcRect/>
          <a:stretch>
            <a:fillRect/>
          </a:stretch>
        </p:blipFill>
        <p:spPr bwMode="auto">
          <a:xfrm>
            <a:off x="2977977" y="5817840"/>
            <a:ext cx="3900660" cy="648072"/>
          </a:xfrm>
          <a:prstGeom prst="rect">
            <a:avLst/>
          </a:prstGeom>
          <a:noFill/>
          <a:ln w="9525">
            <a:noFill/>
            <a:miter lim="800000"/>
            <a:headEnd/>
            <a:tailEnd/>
          </a:ln>
        </p:spPr>
      </p:pic>
      <p:pic>
        <p:nvPicPr>
          <p:cNvPr id="3075" name="Picture 3"/>
          <p:cNvPicPr>
            <a:picLocks noChangeAspect="1" noChangeArrowheads="1"/>
          </p:cNvPicPr>
          <p:nvPr/>
        </p:nvPicPr>
        <p:blipFill>
          <a:blip r:embed="rId7" cstate="print"/>
          <a:srcRect/>
          <a:stretch>
            <a:fillRect/>
          </a:stretch>
        </p:blipFill>
        <p:spPr bwMode="auto">
          <a:xfrm>
            <a:off x="2977977" y="5529807"/>
            <a:ext cx="586934" cy="391289"/>
          </a:xfrm>
          <a:prstGeom prst="rect">
            <a:avLst/>
          </a:prstGeom>
          <a:noFill/>
          <a:ln w="9525">
            <a:noFill/>
            <a:miter lim="800000"/>
            <a:headEnd/>
            <a:tailEnd/>
          </a:ln>
        </p:spPr>
      </p:pic>
      <p:sp>
        <p:nvSpPr>
          <p:cNvPr id="8" name="Rectangle 7"/>
          <p:cNvSpPr/>
          <p:nvPr/>
        </p:nvSpPr>
        <p:spPr>
          <a:xfrm>
            <a:off x="7154441" y="5673824"/>
            <a:ext cx="5616624" cy="707886"/>
          </a:xfrm>
          <a:prstGeom prst="rect">
            <a:avLst/>
          </a:prstGeom>
        </p:spPr>
        <p:txBody>
          <a:bodyPr wrap="square">
            <a:spAutoFit/>
          </a:bodyPr>
          <a:lstStyle/>
          <a:p>
            <a:r>
              <a:rPr lang="en-US" sz="2000" i="1" dirty="0" smtClean="0"/>
              <a:t>To filter the for the simplified pairs Filtering Mode is available for Input View</a:t>
            </a:r>
            <a:endParaRPr lang="ru-RU" sz="2000" i="1" dirty="0" smtClean="0">
              <a:solidFill>
                <a:prstClr val="black"/>
              </a:solidFill>
              <a:cs typeface="Arial" pitchFamily="34" charset="0"/>
            </a:endParaRPr>
          </a:p>
        </p:txBody>
      </p:sp>
    </p:spTree>
  </p:cSld>
  <p:clrMapOvr>
    <a:masterClrMapping/>
  </p:clrMapOvr>
  <p:transition>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5021263" algn="l"/>
                <a:tab pos="6183313" algn="l"/>
              </a:tabLst>
            </a:pPr>
            <a:r>
              <a:rPr lang="en-US" dirty="0" smtClean="0">
                <a:solidFill>
                  <a:srgbClr val="0070C0"/>
                </a:solidFill>
                <a:effectLst>
                  <a:outerShdw blurRad="38100" dist="38100" dir="2700000" algn="tl">
                    <a:srgbClr val="000000">
                      <a:alpha val="43137"/>
                    </a:srgbClr>
                  </a:outerShdw>
                </a:effectLst>
              </a:rPr>
              <a:t>Scaling the expression</a:t>
            </a:r>
            <a:endParaRPr lang="ru-RU" dirty="0">
              <a:solidFill>
                <a:srgbClr val="0070C0"/>
              </a:solidFill>
              <a:effectLst>
                <a:outerShdw blurRad="38100" dist="38100" dir="2700000" algn="tl">
                  <a:srgbClr val="000000">
                    <a:alpha val="43137"/>
                  </a:srgbClr>
                </a:outerShdw>
              </a:effectLst>
            </a:endParaRPr>
          </a:p>
        </p:txBody>
      </p:sp>
      <p:sp>
        <p:nvSpPr>
          <p:cNvPr id="9" name="Rectangle 8"/>
          <p:cNvSpPr/>
          <p:nvPr/>
        </p:nvSpPr>
        <p:spPr>
          <a:xfrm>
            <a:off x="3914081" y="1497360"/>
            <a:ext cx="8856984" cy="1569660"/>
          </a:xfrm>
          <a:prstGeom prst="rect">
            <a:avLst/>
          </a:prstGeom>
        </p:spPr>
        <p:txBody>
          <a:bodyPr wrap="square">
            <a:spAutoFit/>
          </a:bodyPr>
          <a:lstStyle/>
          <a:p>
            <a:r>
              <a:rPr lang="en-US" sz="3200" dirty="0" smtClean="0"/>
              <a:t>Expression output can be adjusted to the card-size, however it may be required the magnification of the text inside of each card.</a:t>
            </a:r>
            <a:endParaRPr lang="ru-RU" sz="3200" dirty="0" smtClean="0">
              <a:solidFill>
                <a:prstClr val="black"/>
              </a:solidFill>
              <a:cs typeface="Arial" pitchFamily="34" charset="0"/>
            </a:endParaRPr>
          </a:p>
        </p:txBody>
      </p:sp>
      <p:pic>
        <p:nvPicPr>
          <p:cNvPr id="5123" name="Picture 3"/>
          <p:cNvPicPr>
            <a:picLocks noChangeAspect="1" noChangeArrowheads="1"/>
          </p:cNvPicPr>
          <p:nvPr/>
        </p:nvPicPr>
        <p:blipFill>
          <a:blip r:embed="rId4" cstate="print"/>
          <a:srcRect/>
          <a:stretch>
            <a:fillRect/>
          </a:stretch>
        </p:blipFill>
        <p:spPr bwMode="auto">
          <a:xfrm>
            <a:off x="2617937" y="1353344"/>
            <a:ext cx="447675" cy="285750"/>
          </a:xfrm>
          <a:prstGeom prst="rect">
            <a:avLst/>
          </a:prstGeom>
          <a:noFill/>
          <a:ln w="9525">
            <a:noFill/>
            <a:miter lim="800000"/>
            <a:headEnd/>
            <a:tailEnd/>
          </a:ln>
        </p:spPr>
      </p:pic>
      <p:pic>
        <p:nvPicPr>
          <p:cNvPr id="5124" name="Picture 4"/>
          <p:cNvPicPr>
            <a:picLocks noChangeAspect="1" noChangeArrowheads="1"/>
          </p:cNvPicPr>
          <p:nvPr/>
        </p:nvPicPr>
        <p:blipFill>
          <a:blip r:embed="rId5" cstate="print"/>
          <a:srcRect/>
          <a:stretch>
            <a:fillRect/>
          </a:stretch>
        </p:blipFill>
        <p:spPr bwMode="auto">
          <a:xfrm>
            <a:off x="2617937" y="1641376"/>
            <a:ext cx="1162050" cy="2162175"/>
          </a:xfrm>
          <a:prstGeom prst="rect">
            <a:avLst/>
          </a:prstGeom>
          <a:noFill/>
          <a:ln w="9525">
            <a:noFill/>
            <a:miter lim="800000"/>
            <a:headEnd/>
            <a:tailEnd/>
          </a:ln>
        </p:spPr>
      </p:pic>
      <p:grpSp>
        <p:nvGrpSpPr>
          <p:cNvPr id="15" name="Group 14"/>
          <p:cNvGrpSpPr/>
          <p:nvPr/>
        </p:nvGrpSpPr>
        <p:grpSpPr>
          <a:xfrm>
            <a:off x="5714281" y="3153544"/>
            <a:ext cx="5592258" cy="3397076"/>
            <a:chOff x="2905969" y="3068836"/>
            <a:chExt cx="5592258" cy="3397076"/>
          </a:xfrm>
        </p:grpSpPr>
        <p:pic>
          <p:nvPicPr>
            <p:cNvPr id="5127" name="Picture 7"/>
            <p:cNvPicPr>
              <a:picLocks noChangeAspect="1" noChangeArrowheads="1"/>
            </p:cNvPicPr>
            <p:nvPr/>
          </p:nvPicPr>
          <p:blipFill>
            <a:blip r:embed="rId6" cstate="print"/>
            <a:srcRect/>
            <a:stretch>
              <a:fillRect/>
            </a:stretch>
          </p:blipFill>
          <p:spPr bwMode="auto">
            <a:xfrm>
              <a:off x="2905969" y="4737720"/>
              <a:ext cx="1923736" cy="1728192"/>
            </a:xfrm>
            <a:prstGeom prst="rect">
              <a:avLst/>
            </a:prstGeom>
            <a:noFill/>
            <a:ln w="9525">
              <a:noFill/>
              <a:miter lim="800000"/>
              <a:headEnd/>
              <a:tailEnd/>
            </a:ln>
          </p:spPr>
        </p:pic>
        <p:pic>
          <p:nvPicPr>
            <p:cNvPr id="5126" name="Picture 6"/>
            <p:cNvPicPr>
              <a:picLocks noChangeAspect="1" noChangeArrowheads="1"/>
            </p:cNvPicPr>
            <p:nvPr/>
          </p:nvPicPr>
          <p:blipFill>
            <a:blip r:embed="rId7" cstate="print"/>
            <a:srcRect/>
            <a:stretch>
              <a:fillRect/>
            </a:stretch>
          </p:blipFill>
          <p:spPr bwMode="auto">
            <a:xfrm>
              <a:off x="6546627" y="3068836"/>
              <a:ext cx="1951600" cy="1778124"/>
            </a:xfrm>
            <a:prstGeom prst="rect">
              <a:avLst/>
            </a:prstGeom>
            <a:noFill/>
            <a:ln w="9525">
              <a:noFill/>
              <a:miter lim="800000"/>
              <a:headEnd/>
              <a:tailEnd/>
            </a:ln>
          </p:spPr>
        </p:pic>
        <p:pic>
          <p:nvPicPr>
            <p:cNvPr id="5125" name="Picture 5"/>
            <p:cNvPicPr>
              <a:picLocks noChangeAspect="1" noChangeArrowheads="1"/>
            </p:cNvPicPr>
            <p:nvPr/>
          </p:nvPicPr>
          <p:blipFill>
            <a:blip r:embed="rId8" cstate="print"/>
            <a:srcRect/>
            <a:stretch>
              <a:fillRect/>
            </a:stretch>
          </p:blipFill>
          <p:spPr bwMode="auto">
            <a:xfrm>
              <a:off x="4725219" y="3908549"/>
              <a:ext cx="1913651" cy="1740176"/>
            </a:xfrm>
            <a:prstGeom prst="rect">
              <a:avLst/>
            </a:prstGeom>
            <a:noFill/>
            <a:ln w="9525">
              <a:noFill/>
              <a:miter lim="800000"/>
              <a:headEnd/>
              <a:tailEnd/>
            </a:ln>
          </p:spPr>
        </p:pic>
      </p:grpSp>
    </p:spTree>
  </p:cSld>
  <p:clrMapOvr>
    <a:masterClrMapping/>
  </p:clrMapOvr>
  <p:transition>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5021263" algn="l"/>
                <a:tab pos="6183313" algn="l"/>
              </a:tabLst>
            </a:pPr>
            <a:r>
              <a:rPr lang="en-US" dirty="0" smtClean="0">
                <a:solidFill>
                  <a:srgbClr val="0070C0"/>
                </a:solidFill>
                <a:effectLst>
                  <a:outerShdw blurRad="38100" dist="38100" dir="2700000" algn="tl">
                    <a:srgbClr val="000000">
                      <a:alpha val="43137"/>
                    </a:srgbClr>
                  </a:outerShdw>
                </a:effectLst>
              </a:rPr>
              <a:t>BackSide of the puzzles</a:t>
            </a:r>
            <a:endParaRPr lang="ru-RU" dirty="0">
              <a:solidFill>
                <a:srgbClr val="0070C0"/>
              </a:solidFill>
              <a:effectLst>
                <a:outerShdw blurRad="38100" dist="38100" dir="2700000" algn="tl">
                  <a:srgbClr val="000000">
                    <a:alpha val="43137"/>
                  </a:srgbClr>
                </a:outerShdw>
              </a:effectLst>
            </a:endParaRPr>
          </a:p>
        </p:txBody>
      </p:sp>
      <p:pic>
        <p:nvPicPr>
          <p:cNvPr id="46083" name="Picture 3"/>
          <p:cNvPicPr>
            <a:picLocks noChangeAspect="1" noChangeArrowheads="1"/>
          </p:cNvPicPr>
          <p:nvPr/>
        </p:nvPicPr>
        <p:blipFill>
          <a:blip r:embed="rId4" cstate="print"/>
          <a:srcRect/>
          <a:stretch>
            <a:fillRect/>
          </a:stretch>
        </p:blipFill>
        <p:spPr bwMode="auto">
          <a:xfrm>
            <a:off x="2873524" y="1353344"/>
            <a:ext cx="4352925" cy="4076700"/>
          </a:xfrm>
          <a:prstGeom prst="rect">
            <a:avLst/>
          </a:prstGeom>
          <a:noFill/>
          <a:ln w="9525">
            <a:noFill/>
            <a:miter lim="800000"/>
            <a:headEnd/>
            <a:tailEnd/>
          </a:ln>
        </p:spPr>
      </p:pic>
      <p:pic>
        <p:nvPicPr>
          <p:cNvPr id="46084" name="Picture 4"/>
          <p:cNvPicPr>
            <a:picLocks noChangeAspect="1" noChangeArrowheads="1"/>
          </p:cNvPicPr>
          <p:nvPr/>
        </p:nvPicPr>
        <p:blipFill>
          <a:blip r:embed="rId5" cstate="print"/>
          <a:srcRect/>
          <a:stretch>
            <a:fillRect/>
          </a:stretch>
        </p:blipFill>
        <p:spPr bwMode="auto">
          <a:xfrm>
            <a:off x="8130108" y="1353344"/>
            <a:ext cx="4352925" cy="4076700"/>
          </a:xfrm>
          <a:prstGeom prst="rect">
            <a:avLst/>
          </a:prstGeom>
          <a:noFill/>
          <a:ln w="9525">
            <a:noFill/>
            <a:miter lim="800000"/>
            <a:headEnd/>
            <a:tailEnd/>
          </a:ln>
        </p:spPr>
      </p:pic>
      <p:sp>
        <p:nvSpPr>
          <p:cNvPr id="18" name="Rectangle 17"/>
          <p:cNvSpPr/>
          <p:nvPr/>
        </p:nvSpPr>
        <p:spPr>
          <a:xfrm>
            <a:off x="2761953" y="5745832"/>
            <a:ext cx="9937104" cy="800219"/>
          </a:xfrm>
          <a:prstGeom prst="rect">
            <a:avLst/>
          </a:prstGeom>
        </p:spPr>
        <p:txBody>
          <a:bodyPr wrap="square">
            <a:spAutoFit/>
          </a:bodyPr>
          <a:lstStyle/>
          <a:p>
            <a:r>
              <a:rPr lang="en-US" dirty="0" smtClean="0"/>
              <a:t>BackSide of the puzzle is prepared as a separate set of pages. Such feature is useful to mark to what task the  card belongs.</a:t>
            </a:r>
            <a:endParaRPr lang="ru-RU" dirty="0"/>
          </a:p>
        </p:txBody>
      </p:sp>
    </p:spTree>
  </p:cSld>
  <p:clrMapOvr>
    <a:masterClrMapping/>
  </p:clrMapOvr>
  <p:transition>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Printing Out the puzzles</a:t>
            </a:r>
            <a:endParaRPr lang="ru-RU" dirty="0">
              <a:solidFill>
                <a:srgbClr val="0070C0"/>
              </a:solidFill>
              <a:effectLst>
                <a:outerShdw blurRad="38100" dist="38100" dir="2700000" algn="tl">
                  <a:srgbClr val="000000">
                    <a:alpha val="43137"/>
                  </a:srgbClr>
                </a:outerShdw>
              </a:effectLst>
            </a:endParaRPr>
          </a:p>
        </p:txBody>
      </p:sp>
      <p:pic>
        <p:nvPicPr>
          <p:cNvPr id="2054" name="Picture 6" descr="F:\Users\Yank\Documents\Conferences\Poland\Tarsia-2010\prn_t.png"/>
          <p:cNvPicPr>
            <a:picLocks noChangeAspect="1" noChangeArrowheads="1"/>
          </p:cNvPicPr>
          <p:nvPr/>
        </p:nvPicPr>
        <p:blipFill>
          <a:blip r:embed="rId4" cstate="print"/>
          <a:srcRect/>
          <a:stretch>
            <a:fillRect/>
          </a:stretch>
        </p:blipFill>
        <p:spPr bwMode="auto">
          <a:xfrm>
            <a:off x="2617937" y="705272"/>
            <a:ext cx="1173021" cy="1296144"/>
          </a:xfrm>
          <a:prstGeom prst="rect">
            <a:avLst/>
          </a:prstGeom>
          <a:noFill/>
        </p:spPr>
      </p:pic>
      <p:pic>
        <p:nvPicPr>
          <p:cNvPr id="44034" name="Picture 2"/>
          <p:cNvPicPr>
            <a:picLocks noChangeAspect="1" noChangeArrowheads="1"/>
          </p:cNvPicPr>
          <p:nvPr/>
        </p:nvPicPr>
        <p:blipFill>
          <a:blip r:embed="rId5" cstate="print"/>
          <a:srcRect/>
          <a:stretch>
            <a:fillRect/>
          </a:stretch>
        </p:blipFill>
        <p:spPr bwMode="auto">
          <a:xfrm>
            <a:off x="2473921" y="2505472"/>
            <a:ext cx="4267200" cy="3114675"/>
          </a:xfrm>
          <a:prstGeom prst="rect">
            <a:avLst/>
          </a:prstGeom>
          <a:noFill/>
          <a:ln w="9525">
            <a:noFill/>
            <a:miter lim="800000"/>
            <a:headEnd/>
            <a:tailEnd/>
          </a:ln>
        </p:spPr>
      </p:pic>
      <p:sp>
        <p:nvSpPr>
          <p:cNvPr id="14" name="Rectangle 13"/>
          <p:cNvSpPr/>
          <p:nvPr/>
        </p:nvSpPr>
        <p:spPr>
          <a:xfrm>
            <a:off x="6938417" y="1497360"/>
            <a:ext cx="5904657" cy="4339650"/>
          </a:xfrm>
          <a:prstGeom prst="rect">
            <a:avLst/>
          </a:prstGeom>
        </p:spPr>
        <p:txBody>
          <a:bodyPr wrap="square">
            <a:spAutoFit/>
          </a:bodyPr>
          <a:lstStyle/>
          <a:p>
            <a:r>
              <a:rPr lang="en-US" dirty="0" smtClean="0"/>
              <a:t>Formulator Tarsia allows you to choose from many preset page sizes ranging from legal-size</a:t>
            </a:r>
          </a:p>
          <a:p>
            <a:r>
              <a:rPr lang="en-US" dirty="0" smtClean="0"/>
              <a:t>paper and envelopes to the maximum page size the installed print-driver supports.</a:t>
            </a:r>
            <a:endParaRPr lang="ru-RU" dirty="0" smtClean="0"/>
          </a:p>
          <a:p>
            <a:endParaRPr lang="en-US" dirty="0" smtClean="0"/>
          </a:p>
          <a:p>
            <a:r>
              <a:rPr lang="en-US" dirty="0" smtClean="0"/>
              <a:t>When printing to a file, it is necessary to determine first which printer — for</a:t>
            </a:r>
          </a:p>
          <a:p>
            <a:r>
              <a:rPr lang="en-US" dirty="0" smtClean="0"/>
              <a:t>example, a PostScript printer — will ultimately print the file. </a:t>
            </a:r>
          </a:p>
          <a:p>
            <a:endParaRPr lang="en-US" dirty="0" smtClean="0"/>
          </a:p>
          <a:p>
            <a:r>
              <a:rPr lang="en-US" dirty="0" smtClean="0"/>
              <a:t>PDF files so easy to share with other teachers at the resources friendly to Tarsia.</a:t>
            </a:r>
            <a:endParaRPr lang="ru-RU" dirty="0"/>
          </a:p>
        </p:txBody>
      </p:sp>
    </p:spTree>
  </p:cSld>
  <p:clrMapOvr>
    <a:masterClrMapping/>
  </p:clrMapOvr>
  <p:transition>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45059" name="Picture 3"/>
          <p:cNvPicPr>
            <a:picLocks noChangeAspect="1" noChangeArrowheads="1"/>
          </p:cNvPicPr>
          <p:nvPr/>
        </p:nvPicPr>
        <p:blipFill>
          <a:blip r:embed="rId4" cstate="print"/>
          <a:srcRect/>
          <a:stretch>
            <a:fillRect/>
          </a:stretch>
        </p:blipFill>
        <p:spPr bwMode="auto">
          <a:xfrm>
            <a:off x="5498257" y="1569368"/>
            <a:ext cx="2820455" cy="3956695"/>
          </a:xfrm>
          <a:prstGeom prst="rect">
            <a:avLst/>
          </a:prstGeom>
          <a:noFill/>
          <a:ln w="9525">
            <a:noFill/>
            <a:miter lim="800000"/>
            <a:headEnd/>
            <a:tailEnd/>
          </a:ln>
        </p:spPr>
      </p:pic>
      <p:sp>
        <p:nvSpPr>
          <p:cNvPr id="12" name="Isosceles Triangle 11"/>
          <p:cNvSpPr/>
          <p:nvPr/>
        </p:nvSpPr>
        <p:spPr>
          <a:xfrm>
            <a:off x="7010425" y="1713384"/>
            <a:ext cx="5760640" cy="4824536"/>
          </a:xfrm>
          <a:prstGeom prst="triangl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dirty="0"/>
          </a:p>
        </p:txBody>
      </p:sp>
      <p:sp>
        <p:nvSpPr>
          <p:cNvPr id="10" name="Snip Single Corner Rectangle 9"/>
          <p:cNvSpPr/>
          <p:nvPr/>
        </p:nvSpPr>
        <p:spPr>
          <a:xfrm>
            <a:off x="2905969" y="2433464"/>
            <a:ext cx="3096344" cy="3960440"/>
          </a:xfrm>
          <a:prstGeom prst="snip1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dirty="0"/>
          </a:p>
        </p:txBody>
      </p:sp>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Printing outputs</a:t>
            </a:r>
            <a:endParaRPr lang="ru-RU" dirty="0">
              <a:solidFill>
                <a:srgbClr val="0070C0"/>
              </a:solidFill>
              <a:effectLst>
                <a:outerShdw blurRad="38100" dist="38100" dir="2700000" algn="tl">
                  <a:srgbClr val="000000">
                    <a:alpha val="43137"/>
                  </a:srgbClr>
                </a:outerShdw>
              </a:effectLst>
            </a:endParaRPr>
          </a:p>
        </p:txBody>
      </p:sp>
      <p:pic>
        <p:nvPicPr>
          <p:cNvPr id="2051" name="Picture 3" descr="F:\Users\Yank\Documents\Conferences\Poland\Tarsia-2010\Tarsia-img\tr.png"/>
          <p:cNvPicPr>
            <a:picLocks noChangeAspect="1" noChangeArrowheads="1"/>
          </p:cNvPicPr>
          <p:nvPr/>
        </p:nvPicPr>
        <p:blipFill>
          <a:blip r:embed="rId5" cstate="print"/>
          <a:srcRect/>
          <a:stretch>
            <a:fillRect/>
          </a:stretch>
        </p:blipFill>
        <p:spPr bwMode="auto">
          <a:xfrm>
            <a:off x="7154441" y="1785392"/>
            <a:ext cx="5453629" cy="4706946"/>
          </a:xfrm>
          <a:prstGeom prst="rect">
            <a:avLst/>
          </a:prstGeom>
          <a:noFill/>
        </p:spPr>
      </p:pic>
      <p:pic>
        <p:nvPicPr>
          <p:cNvPr id="2052" name="Picture 4" descr="F:\Users\Yank\Documents\Conferences\Poland\Tarsia-2010\Tarsia-img\tr1.png"/>
          <p:cNvPicPr>
            <a:picLocks noChangeAspect="1" noChangeArrowheads="1"/>
          </p:cNvPicPr>
          <p:nvPr/>
        </p:nvPicPr>
        <p:blipFill>
          <a:blip r:embed="rId6" cstate="print"/>
          <a:srcRect/>
          <a:stretch>
            <a:fillRect/>
          </a:stretch>
        </p:blipFill>
        <p:spPr bwMode="auto">
          <a:xfrm>
            <a:off x="2473921" y="1713384"/>
            <a:ext cx="1057275" cy="1057275"/>
          </a:xfrm>
          <a:prstGeom prst="rect">
            <a:avLst/>
          </a:prstGeom>
          <a:noFill/>
        </p:spPr>
      </p:pic>
      <p:pic>
        <p:nvPicPr>
          <p:cNvPr id="2053" name="Picture 5" descr="F:\Users\Yank\Documents\Conferences\Poland\Tarsia-2010\Tarsia-img\tr2.png"/>
          <p:cNvPicPr>
            <a:picLocks noChangeAspect="1" noChangeArrowheads="1"/>
          </p:cNvPicPr>
          <p:nvPr/>
        </p:nvPicPr>
        <p:blipFill>
          <a:blip r:embed="rId7" cstate="print"/>
          <a:srcRect/>
          <a:stretch>
            <a:fillRect/>
          </a:stretch>
        </p:blipFill>
        <p:spPr bwMode="auto">
          <a:xfrm>
            <a:off x="3121993" y="2577480"/>
            <a:ext cx="2664296" cy="3722178"/>
          </a:xfrm>
          <a:prstGeom prst="rect">
            <a:avLst/>
          </a:prstGeom>
          <a:noFill/>
        </p:spPr>
      </p:pic>
      <p:sp>
        <p:nvSpPr>
          <p:cNvPr id="11" name="Oval 10"/>
          <p:cNvSpPr/>
          <p:nvPr/>
        </p:nvSpPr>
        <p:spPr>
          <a:xfrm>
            <a:off x="5786289" y="3657600"/>
            <a:ext cx="1656184" cy="1296144"/>
          </a:xfrm>
          <a:prstGeom prst="ellipse">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054" name="Picture 6" descr="F:\Users\Yank\Documents\Conferences\Poland\Tarsia-2010\prn_t.png"/>
          <p:cNvPicPr>
            <a:picLocks noChangeAspect="1" noChangeArrowheads="1"/>
          </p:cNvPicPr>
          <p:nvPr/>
        </p:nvPicPr>
        <p:blipFill>
          <a:blip r:embed="rId8" cstate="print"/>
          <a:srcRect/>
          <a:stretch>
            <a:fillRect/>
          </a:stretch>
        </p:blipFill>
        <p:spPr bwMode="auto">
          <a:xfrm>
            <a:off x="6074321" y="3081536"/>
            <a:ext cx="1173021" cy="1296144"/>
          </a:xfrm>
          <a:prstGeom prst="rect">
            <a:avLst/>
          </a:prstGeom>
          <a:noFill/>
        </p:spPr>
      </p:pic>
    </p:spTree>
  </p:cSld>
  <p:clrMapOvr>
    <a:masterClrMapping/>
  </p:clrMapOvr>
  <p:transition>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40968" name="Picture 8"/>
          <p:cNvPicPr>
            <a:picLocks noChangeAspect="1" noChangeArrowheads="1"/>
          </p:cNvPicPr>
          <p:nvPr/>
        </p:nvPicPr>
        <p:blipFill>
          <a:blip r:embed="rId4" cstate="print"/>
          <a:srcRect/>
          <a:stretch>
            <a:fillRect/>
          </a:stretch>
        </p:blipFill>
        <p:spPr bwMode="auto">
          <a:xfrm>
            <a:off x="4440737" y="2433464"/>
            <a:ext cx="5339900" cy="2362456"/>
          </a:xfrm>
          <a:prstGeom prst="rect">
            <a:avLst/>
          </a:prstGeom>
          <a:noFill/>
          <a:ln w="9525">
            <a:noFill/>
            <a:miter lim="800000"/>
            <a:headEnd/>
            <a:tailEnd/>
          </a:ln>
        </p:spPr>
      </p:pic>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Changing the Activity Type</a:t>
            </a:r>
            <a:endParaRPr lang="ru-RU" dirty="0">
              <a:solidFill>
                <a:srgbClr val="0070C0"/>
              </a:solidFill>
              <a:effectLst>
                <a:outerShdw blurRad="38100" dist="38100" dir="2700000" algn="tl">
                  <a:srgbClr val="000000">
                    <a:alpha val="43137"/>
                  </a:srgbClr>
                </a:outerShdw>
              </a:effectLst>
            </a:endParaRPr>
          </a:p>
        </p:txBody>
      </p:sp>
      <p:pic>
        <p:nvPicPr>
          <p:cNvPr id="40965" name="Picture 5"/>
          <p:cNvPicPr>
            <a:picLocks noChangeAspect="1" noChangeArrowheads="1"/>
          </p:cNvPicPr>
          <p:nvPr/>
        </p:nvPicPr>
        <p:blipFill>
          <a:blip r:embed="rId5" cstate="print"/>
          <a:srcRect/>
          <a:stretch>
            <a:fillRect/>
          </a:stretch>
        </p:blipFill>
        <p:spPr bwMode="auto">
          <a:xfrm>
            <a:off x="2401913" y="1353344"/>
            <a:ext cx="2042814" cy="2110093"/>
          </a:xfrm>
          <a:prstGeom prst="rect">
            <a:avLst/>
          </a:prstGeom>
          <a:noFill/>
          <a:ln w="9525">
            <a:noFill/>
            <a:miter lim="800000"/>
            <a:headEnd/>
            <a:tailEnd/>
          </a:ln>
        </p:spPr>
      </p:pic>
      <p:pic>
        <p:nvPicPr>
          <p:cNvPr id="40962" name="Picture 2"/>
          <p:cNvPicPr>
            <a:picLocks noChangeAspect="1" noChangeArrowheads="1"/>
          </p:cNvPicPr>
          <p:nvPr/>
        </p:nvPicPr>
        <p:blipFill>
          <a:blip r:embed="rId6" cstate="print"/>
          <a:srcRect/>
          <a:stretch>
            <a:fillRect/>
          </a:stretch>
        </p:blipFill>
        <p:spPr bwMode="auto">
          <a:xfrm>
            <a:off x="10106769" y="3945632"/>
            <a:ext cx="2088232" cy="2454415"/>
          </a:xfrm>
          <a:prstGeom prst="rect">
            <a:avLst/>
          </a:prstGeom>
          <a:noFill/>
          <a:ln w="9525">
            <a:noFill/>
            <a:miter lim="800000"/>
            <a:headEnd/>
            <a:tailEnd/>
          </a:ln>
        </p:spPr>
      </p:pic>
      <p:pic>
        <p:nvPicPr>
          <p:cNvPr id="40966" name="Picture 6"/>
          <p:cNvPicPr>
            <a:picLocks noChangeAspect="1" noChangeArrowheads="1"/>
          </p:cNvPicPr>
          <p:nvPr/>
        </p:nvPicPr>
        <p:blipFill>
          <a:blip r:embed="rId7" cstate="print"/>
          <a:srcRect/>
          <a:stretch>
            <a:fillRect/>
          </a:stretch>
        </p:blipFill>
        <p:spPr bwMode="auto">
          <a:xfrm>
            <a:off x="10106769" y="1353344"/>
            <a:ext cx="2097814" cy="2448272"/>
          </a:xfrm>
          <a:prstGeom prst="rect">
            <a:avLst/>
          </a:prstGeom>
          <a:noFill/>
          <a:ln w="9525">
            <a:noFill/>
            <a:miter lim="800000"/>
            <a:headEnd/>
            <a:tailEnd/>
          </a:ln>
        </p:spPr>
      </p:pic>
      <p:sp>
        <p:nvSpPr>
          <p:cNvPr id="14" name="Rectangle 13"/>
          <p:cNvSpPr/>
          <p:nvPr/>
        </p:nvSpPr>
        <p:spPr>
          <a:xfrm>
            <a:off x="2545929" y="2481657"/>
            <a:ext cx="1008112" cy="216024"/>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18" name="Elbow Connector 17"/>
          <p:cNvCxnSpPr>
            <a:stCxn id="14" idx="3"/>
          </p:cNvCxnSpPr>
          <p:nvPr/>
        </p:nvCxnSpPr>
        <p:spPr>
          <a:xfrm>
            <a:off x="3554041" y="2589669"/>
            <a:ext cx="864096" cy="252028"/>
          </a:xfrm>
          <a:prstGeom prst="bent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5426249" y="2807793"/>
            <a:ext cx="1440160" cy="245165"/>
          </a:xfrm>
          <a:prstGeom prst="rect">
            <a:avLst/>
          </a:prstGeom>
          <a:noFill/>
          <a:ln w="28575">
            <a:solidFill>
              <a:srgbClr val="169A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20" name="Elbow Connector 19"/>
          <p:cNvCxnSpPr/>
          <p:nvPr/>
        </p:nvCxnSpPr>
        <p:spPr>
          <a:xfrm flipV="1">
            <a:off x="5570265" y="1497360"/>
            <a:ext cx="4536504" cy="1296144"/>
          </a:xfrm>
          <a:prstGeom prst="bentConnector3">
            <a:avLst>
              <a:gd name="adj1" fmla="val 29"/>
            </a:avLst>
          </a:prstGeom>
          <a:ln w="28575">
            <a:solidFill>
              <a:srgbClr val="169A1C"/>
            </a:solidFill>
            <a:tailEnd type="arrow"/>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7951291" y="2824457"/>
            <a:ext cx="792088"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4" name="Rectangle 23"/>
          <p:cNvSpPr/>
          <p:nvPr/>
        </p:nvSpPr>
        <p:spPr>
          <a:xfrm>
            <a:off x="5570265" y="3153544"/>
            <a:ext cx="1944216" cy="216024"/>
          </a:xfrm>
          <a:prstGeom prst="rect">
            <a:avLst/>
          </a:prstGeom>
          <a:noFill/>
          <a:ln w="28575">
            <a:solidFill>
              <a:srgbClr val="540E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25" name="Elbow Connector 24"/>
          <p:cNvCxnSpPr/>
          <p:nvPr/>
        </p:nvCxnSpPr>
        <p:spPr>
          <a:xfrm>
            <a:off x="6578377" y="3369568"/>
            <a:ext cx="3456384" cy="2376264"/>
          </a:xfrm>
          <a:prstGeom prst="bentConnector3">
            <a:avLst>
              <a:gd name="adj1" fmla="val -29091"/>
            </a:avLst>
          </a:prstGeom>
          <a:ln w="28575">
            <a:solidFill>
              <a:srgbClr val="540EE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pull/>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Expression Library</a:t>
            </a:r>
            <a:endParaRPr lang="ru-RU" dirty="0">
              <a:solidFill>
                <a:srgbClr val="0070C0"/>
              </a:solidFill>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4" cstate="print"/>
          <a:srcRect/>
          <a:stretch>
            <a:fillRect/>
          </a:stretch>
        </p:blipFill>
        <p:spPr bwMode="auto">
          <a:xfrm>
            <a:off x="3286125" y="1347789"/>
            <a:ext cx="4323473" cy="3101900"/>
          </a:xfrm>
          <a:prstGeom prst="rect">
            <a:avLst/>
          </a:prstGeom>
          <a:noFill/>
          <a:ln w="9525">
            <a:noFill/>
            <a:miter lim="800000"/>
            <a:headEnd/>
            <a:tailEnd/>
          </a:ln>
        </p:spPr>
      </p:pic>
      <p:pic>
        <p:nvPicPr>
          <p:cNvPr id="1027" name="Picture 3"/>
          <p:cNvPicPr>
            <a:picLocks noChangeAspect="1" noChangeArrowheads="1"/>
          </p:cNvPicPr>
          <p:nvPr/>
        </p:nvPicPr>
        <p:blipFill>
          <a:blip r:embed="rId5" cstate="print"/>
          <a:srcRect/>
          <a:stretch>
            <a:fillRect/>
          </a:stretch>
        </p:blipFill>
        <p:spPr bwMode="auto">
          <a:xfrm>
            <a:off x="7730505" y="1353344"/>
            <a:ext cx="4277326" cy="3068792"/>
          </a:xfrm>
          <a:prstGeom prst="rect">
            <a:avLst/>
          </a:prstGeom>
          <a:noFill/>
          <a:ln w="9525">
            <a:noFill/>
            <a:miter lim="800000"/>
            <a:headEnd/>
            <a:tailEnd/>
          </a:ln>
        </p:spPr>
      </p:pic>
      <p:pic>
        <p:nvPicPr>
          <p:cNvPr id="1029" name="Picture 5"/>
          <p:cNvPicPr>
            <a:picLocks noChangeAspect="1" noChangeArrowheads="1"/>
          </p:cNvPicPr>
          <p:nvPr/>
        </p:nvPicPr>
        <p:blipFill>
          <a:blip r:embed="rId6" cstate="print"/>
          <a:srcRect/>
          <a:stretch>
            <a:fillRect/>
          </a:stretch>
        </p:blipFill>
        <p:spPr bwMode="auto">
          <a:xfrm>
            <a:off x="5714281" y="3585592"/>
            <a:ext cx="3872309" cy="2868628"/>
          </a:xfrm>
          <a:prstGeom prst="rect">
            <a:avLst/>
          </a:prstGeom>
          <a:noFill/>
          <a:ln w="9525">
            <a:noFill/>
            <a:miter lim="800000"/>
            <a:headEnd/>
            <a:tailEnd/>
          </a:ln>
        </p:spPr>
      </p:pic>
      <p:sp>
        <p:nvSpPr>
          <p:cNvPr id="7" name="Rectangle 6"/>
          <p:cNvSpPr/>
          <p:nvPr/>
        </p:nvSpPr>
        <p:spPr>
          <a:xfrm>
            <a:off x="2833961" y="4665712"/>
            <a:ext cx="2664295" cy="1815882"/>
          </a:xfrm>
          <a:prstGeom prst="rect">
            <a:avLst/>
          </a:prstGeom>
        </p:spPr>
        <p:txBody>
          <a:bodyPr wrap="square">
            <a:spAutoFit/>
          </a:bodyPr>
          <a:lstStyle/>
          <a:p>
            <a:pPr marL="0" lvl="1">
              <a:spcBef>
                <a:spcPct val="20000"/>
              </a:spcBef>
              <a:defRPr/>
            </a:pPr>
            <a:r>
              <a:rPr lang="en-US" sz="2800" dirty="0" smtClean="0">
                <a:solidFill>
                  <a:srgbClr val="002060"/>
                </a:solidFill>
                <a:latin typeface="Calibri" pitchFamily="34" charset="0"/>
                <a:cs typeface="Calibri" pitchFamily="34" charset="0"/>
                <a:sym typeface="Calibri Italic" charset="0"/>
              </a:rPr>
              <a:t>Create the new Expression Library from existent file</a:t>
            </a:r>
          </a:p>
        </p:txBody>
      </p:sp>
      <p:sp>
        <p:nvSpPr>
          <p:cNvPr id="8" name="Rectangle 7"/>
          <p:cNvSpPr/>
          <p:nvPr/>
        </p:nvSpPr>
        <p:spPr>
          <a:xfrm>
            <a:off x="9962753" y="4665712"/>
            <a:ext cx="2664295" cy="1815882"/>
          </a:xfrm>
          <a:prstGeom prst="rect">
            <a:avLst/>
          </a:prstGeom>
        </p:spPr>
        <p:txBody>
          <a:bodyPr wrap="square">
            <a:spAutoFit/>
          </a:bodyPr>
          <a:lstStyle/>
          <a:p>
            <a:pPr marL="0" lvl="1">
              <a:spcBef>
                <a:spcPct val="20000"/>
              </a:spcBef>
              <a:defRPr/>
            </a:pPr>
            <a:r>
              <a:rPr lang="en-US" sz="2800" dirty="0" smtClean="0">
                <a:solidFill>
                  <a:srgbClr val="002060"/>
                </a:solidFill>
                <a:latin typeface="Calibri" pitchFamily="34" charset="0"/>
                <a:cs typeface="Calibri" pitchFamily="34" charset="0"/>
                <a:sym typeface="Calibri Italic" charset="0"/>
              </a:rPr>
              <a:t>Further you just import expressions into the new activity.</a:t>
            </a:r>
          </a:p>
        </p:txBody>
      </p:sp>
    </p:spTree>
  </p:cSld>
  <p:clrMapOvr>
    <a:masterClrMapping/>
  </p:clrMapOvr>
  <p:transition>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785392"/>
          </a:xfrm>
        </p:spPr>
        <p:txBody>
          <a:bodyPr>
            <a:normAutofit/>
          </a:bodyPr>
          <a:lstStyle/>
          <a:p>
            <a:pPr>
              <a:tabLst>
                <a:tab pos="6183313" algn="l"/>
              </a:tabLst>
            </a:pPr>
            <a:r>
              <a:rPr lang="en-US" dirty="0" smtClean="0">
                <a:solidFill>
                  <a:srgbClr val="0070C0"/>
                </a:solidFill>
                <a:effectLst>
                  <a:outerShdw blurRad="38100" dist="38100" dir="2700000" algn="tl">
                    <a:srgbClr val="000000">
                      <a:alpha val="43137"/>
                    </a:srgbClr>
                  </a:outerShdw>
                </a:effectLst>
              </a:rPr>
              <a:t>Options and Settings</a:t>
            </a:r>
            <a:endParaRPr lang="ru-RU" dirty="0">
              <a:solidFill>
                <a:srgbClr val="0070C0"/>
              </a:solidFill>
              <a:effectLst>
                <a:outerShdw blurRad="38100" dist="38100" dir="2700000" algn="tl">
                  <a:srgbClr val="000000">
                    <a:alpha val="43137"/>
                  </a:srgbClr>
                </a:outerShdw>
              </a:effectLst>
            </a:endParaRPr>
          </a:p>
        </p:txBody>
      </p:sp>
      <p:pic>
        <p:nvPicPr>
          <p:cNvPr id="2051" name="Picture 3"/>
          <p:cNvPicPr>
            <a:picLocks noChangeAspect="1" noChangeArrowheads="1"/>
          </p:cNvPicPr>
          <p:nvPr/>
        </p:nvPicPr>
        <p:blipFill>
          <a:blip r:embed="rId4" cstate="print"/>
          <a:srcRect/>
          <a:stretch>
            <a:fillRect/>
          </a:stretch>
        </p:blipFill>
        <p:spPr bwMode="auto">
          <a:xfrm>
            <a:off x="2401913" y="1353343"/>
            <a:ext cx="5247858" cy="4452479"/>
          </a:xfrm>
          <a:prstGeom prst="rect">
            <a:avLst/>
          </a:prstGeom>
          <a:noFill/>
          <a:ln w="9525">
            <a:noFill/>
            <a:miter lim="800000"/>
            <a:headEnd/>
            <a:tailEnd/>
          </a:ln>
        </p:spPr>
      </p:pic>
      <p:pic>
        <p:nvPicPr>
          <p:cNvPr id="2053" name="Picture 5"/>
          <p:cNvPicPr>
            <a:picLocks noChangeAspect="1" noChangeArrowheads="1"/>
          </p:cNvPicPr>
          <p:nvPr/>
        </p:nvPicPr>
        <p:blipFill>
          <a:blip r:embed="rId5" cstate="print"/>
          <a:srcRect/>
          <a:stretch>
            <a:fillRect/>
          </a:stretch>
        </p:blipFill>
        <p:spPr bwMode="auto">
          <a:xfrm>
            <a:off x="7725068" y="1353344"/>
            <a:ext cx="5262021" cy="4464496"/>
          </a:xfrm>
          <a:prstGeom prst="rect">
            <a:avLst/>
          </a:prstGeom>
          <a:noFill/>
          <a:ln w="9525">
            <a:noFill/>
            <a:miter lim="800000"/>
            <a:headEnd/>
            <a:tailEnd/>
          </a:ln>
        </p:spPr>
      </p:pic>
      <p:pic>
        <p:nvPicPr>
          <p:cNvPr id="2050" name="Picture 2"/>
          <p:cNvPicPr>
            <a:picLocks noChangeAspect="1" noChangeArrowheads="1"/>
          </p:cNvPicPr>
          <p:nvPr/>
        </p:nvPicPr>
        <p:blipFill>
          <a:blip r:embed="rId6" cstate="print"/>
          <a:srcRect/>
          <a:stretch>
            <a:fillRect/>
          </a:stretch>
        </p:blipFill>
        <p:spPr bwMode="auto">
          <a:xfrm>
            <a:off x="9242673" y="5673824"/>
            <a:ext cx="3038371" cy="936104"/>
          </a:xfrm>
          <a:prstGeom prst="rect">
            <a:avLst/>
          </a:prstGeom>
          <a:noFill/>
          <a:ln w="9525">
            <a:noFill/>
            <a:miter lim="800000"/>
            <a:headEnd/>
            <a:tailEnd/>
          </a:ln>
        </p:spPr>
      </p:pic>
    </p:spTree>
  </p:cSld>
  <p:clrMapOvr>
    <a:masterClrMapping/>
  </p:clrMapOvr>
  <p:transition>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7173" name="Picture 5"/>
          <p:cNvPicPr>
            <a:picLocks noChangeAspect="1" noChangeArrowheads="1"/>
          </p:cNvPicPr>
          <p:nvPr/>
        </p:nvPicPr>
        <p:blipFill>
          <a:blip r:embed="rId4" cstate="print"/>
          <a:srcRect/>
          <a:stretch>
            <a:fillRect/>
          </a:stretch>
        </p:blipFill>
        <p:spPr bwMode="auto">
          <a:xfrm>
            <a:off x="10682833" y="993304"/>
            <a:ext cx="1944216" cy="2489715"/>
          </a:xfrm>
          <a:prstGeom prst="rect">
            <a:avLst/>
          </a:prstGeom>
          <a:noFill/>
          <a:ln w="9525">
            <a:noFill/>
            <a:miter lim="800000"/>
            <a:headEnd/>
            <a:tailEnd/>
          </a:ln>
        </p:spPr>
      </p:pic>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Architecture of </a:t>
            </a:r>
            <a:r>
              <a:rPr lang="en-US" dirty="0" smtClean="0">
                <a:solidFill>
                  <a:schemeClr val="tx2"/>
                </a:solidFill>
                <a:effectLst>
                  <a:outerShdw blurRad="38100" dist="38100" dir="2700000" algn="tl">
                    <a:srgbClr val="000000">
                      <a:alpha val="43137"/>
                    </a:srgbClr>
                  </a:outerShdw>
                </a:effectLst>
              </a:rPr>
              <a:t>Tarsia</a:t>
            </a:r>
            <a:r>
              <a:rPr lang="en-US" dirty="0" smtClean="0">
                <a:solidFill>
                  <a:srgbClr val="0070C0"/>
                </a:solidFill>
                <a:effectLst>
                  <a:outerShdw blurRad="38100" dist="38100" dir="2700000" algn="tl">
                    <a:srgbClr val="000000">
                      <a:alpha val="43137"/>
                    </a:srgbClr>
                  </a:outerShdw>
                </a:effectLst>
              </a:rPr>
              <a:t> in brief</a:t>
            </a:r>
            <a:endParaRPr lang="ru-RU" dirty="0">
              <a:solidFill>
                <a:srgbClr val="0070C0"/>
              </a:solidFill>
              <a:effectLst>
                <a:outerShdw blurRad="38100" dist="38100" dir="2700000" algn="tl">
                  <a:srgbClr val="000000">
                    <a:alpha val="43137"/>
                  </a:srgbClr>
                </a:outerShdw>
              </a:effectLst>
            </a:endParaRPr>
          </a:p>
        </p:txBody>
      </p:sp>
      <p:sp>
        <p:nvSpPr>
          <p:cNvPr id="4" name="Text Placeholder 2"/>
          <p:cNvSpPr txBox="1">
            <a:spLocks/>
          </p:cNvSpPr>
          <p:nvPr/>
        </p:nvSpPr>
        <p:spPr>
          <a:xfrm>
            <a:off x="2689946" y="1353344"/>
            <a:ext cx="7056783" cy="5256584"/>
          </a:xfrm>
          <a:prstGeom prst="rect">
            <a:avLst/>
          </a:prstGeom>
        </p:spPr>
        <p:txBody>
          <a:bodyPr vert="horz" lIns="116156" tIns="58078" rIns="116156" bIns="58078" rtlCol="0">
            <a:normAutofit lnSpcReduction="10000"/>
          </a:bodyPr>
          <a:lstStyle/>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1" i="0" u="sng" strike="noStrike" kern="1200" cap="none" spc="0" normalizeH="0" baseline="0" noProof="0" dirty="0" smtClean="0">
                <a:ln>
                  <a:noFill/>
                </a:ln>
                <a:solidFill>
                  <a:srgbClr val="002060"/>
                </a:solidFill>
                <a:effectLst/>
                <a:uLnTx/>
                <a:uFillTx/>
                <a:latin typeface="Calibri" pitchFamily="34" charset="0"/>
                <a:ea typeface="+mn-ea"/>
                <a:cs typeface="Calibri" pitchFamily="34" charset="0"/>
                <a:sym typeface="Calibri Italic" charset="0"/>
              </a:rPr>
              <a:t>Formulator MathML</a:t>
            </a:r>
          </a:p>
          <a:p>
            <a:pPr marL="1262063" marR="0" lvl="1" indent="-812800" algn="l" defTabSz="1161562" rtl="0" eaLnBrk="1" fontAlgn="auto" latinLnBrk="0" hangingPunct="1">
              <a:lnSpc>
                <a:spcPct val="100000"/>
              </a:lnSpc>
              <a:spcBef>
                <a:spcPct val="20000"/>
              </a:spcBef>
              <a:spcAft>
                <a:spcPts val="0"/>
              </a:spcAft>
              <a:buClrTx/>
              <a:buSzTx/>
              <a:tabLst/>
              <a:defRPr/>
            </a:pPr>
            <a:r>
              <a:rPr lang="en-US" sz="3600" dirty="0" smtClean="0">
                <a:solidFill>
                  <a:srgbClr val="002060"/>
                </a:solidFill>
                <a:latin typeface="Calibri" pitchFamily="34" charset="0"/>
                <a:cs typeface="Calibri" pitchFamily="34" charset="0"/>
                <a:sym typeface="Calibri Italic" charset="0"/>
              </a:rPr>
              <a:t>The core software, which is regularly updated (with all supportive enhancements and improvements to come to Tarsia)</a:t>
            </a:r>
          </a:p>
          <a:p>
            <a:pPr marL="435586" indent="-435586">
              <a:spcBef>
                <a:spcPct val="20000"/>
              </a:spcBef>
              <a:buFont typeface="Arial" pitchFamily="34" charset="0"/>
              <a:buChar char="•"/>
            </a:pPr>
            <a:r>
              <a:rPr lang="en-US" sz="3600" b="1" u="sng" dirty="0" smtClean="0">
                <a:solidFill>
                  <a:srgbClr val="002060"/>
                </a:solidFill>
                <a:latin typeface="Calibri" pitchFamily="34" charset="0"/>
                <a:cs typeface="Calibri" pitchFamily="34" charset="0"/>
                <a:sym typeface="Calibri Italic" charset="0"/>
              </a:rPr>
              <a:t>Support of XML</a:t>
            </a:r>
          </a:p>
          <a:p>
            <a:pPr marL="435586" marR="0" lvl="0" indent="-435586" fontAlgn="auto">
              <a:lnSpc>
                <a:spcPct val="100000"/>
              </a:lnSpc>
              <a:spcBef>
                <a:spcPct val="20000"/>
              </a:spcBef>
              <a:spcAft>
                <a:spcPts val="0"/>
              </a:spcAft>
              <a:buClrTx/>
              <a:buSzTx/>
              <a:buFont typeface="Arial" pitchFamily="34" charset="0"/>
              <a:buChar char="•"/>
              <a:tabLst/>
              <a:defRPr/>
            </a:pPr>
            <a:r>
              <a:rPr lang="en-US" sz="3600" b="1" u="sng" dirty="0" smtClean="0">
                <a:solidFill>
                  <a:srgbClr val="002060"/>
                </a:solidFill>
                <a:latin typeface="Calibri" pitchFamily="34" charset="0"/>
                <a:cs typeface="Calibri" pitchFamily="34" charset="0"/>
                <a:sym typeface="Calibri Italic" charset="0"/>
              </a:rPr>
              <a:t>Templates management in open format</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endParaRPr kumimoji="0" lang="ru-RU" sz="4100" b="0" i="0" u="none" strike="noStrike" kern="1200" cap="none" spc="0" normalizeH="0" baseline="0" noProof="0" dirty="0">
              <a:ln>
                <a:noFill/>
              </a:ln>
              <a:solidFill>
                <a:schemeClr val="tx1"/>
              </a:solidFill>
              <a:effectLst/>
              <a:uLnTx/>
              <a:uFillTx/>
              <a:latin typeface="+mn-lt"/>
              <a:ea typeface="+mn-ea"/>
              <a:cs typeface="+mn-cs"/>
            </a:endParaRPr>
          </a:p>
        </p:txBody>
      </p:sp>
      <p:pic>
        <p:nvPicPr>
          <p:cNvPr id="7175" name="Picture 7" descr="F:\Users\Yank\Documents\Conferences\Poland\Tarsia-2010\xmlLogo_2.png"/>
          <p:cNvPicPr>
            <a:picLocks noChangeAspect="1" noChangeArrowheads="1"/>
          </p:cNvPicPr>
          <p:nvPr/>
        </p:nvPicPr>
        <p:blipFill>
          <a:blip r:embed="rId5" cstate="print"/>
          <a:srcRect/>
          <a:stretch>
            <a:fillRect/>
          </a:stretch>
        </p:blipFill>
        <p:spPr bwMode="auto">
          <a:xfrm>
            <a:off x="9098657" y="3585592"/>
            <a:ext cx="3663973" cy="2198018"/>
          </a:xfrm>
          <a:prstGeom prst="rect">
            <a:avLst/>
          </a:prstGeom>
          <a:noFill/>
        </p:spPr>
      </p:pic>
    </p:spTree>
  </p:cSld>
  <p:clrMapOvr>
    <a:masterClrMapping/>
  </p:clrMapOvr>
  <p:transition>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8" name="Title 1"/>
          <p:cNvSpPr txBox="1">
            <a:spLocks/>
          </p:cNvSpPr>
          <p:nvPr/>
        </p:nvSpPr>
        <p:spPr bwMode="auto">
          <a:xfrm>
            <a:off x="3049985" y="0"/>
            <a:ext cx="8229265" cy="1815868"/>
          </a:xfrm>
          <a:prstGeom prst="rect">
            <a:avLst/>
          </a:prstGeom>
          <a:noFill/>
          <a:ln w="9525">
            <a:noFill/>
            <a:miter lim="800000"/>
            <a:headEnd/>
            <a:tailEnd/>
          </a:ln>
        </p:spPr>
        <p:txBody>
          <a:bodyPr vert="horz" wrap="square" lIns="91426" tIns="45713" rIns="91426" bIns="45713" numCol="1" anchor="ctr" anchorCtr="0" compatLnSpc="1">
            <a:prstTxWarp prst="textNoShape">
              <a:avLst/>
            </a:prstTxWarp>
            <a:spAutoFit/>
          </a:bodyPr>
          <a:lstStyle/>
          <a:p>
            <a:pPr marL="0" marR="0" lvl="0" indent="0" algn="ctr" defTabSz="1161562" rtl="0" eaLnBrk="1" fontAlgn="base" latinLnBrk="0" hangingPunct="1">
              <a:lnSpc>
                <a:spcPct val="100000"/>
              </a:lnSpc>
              <a:spcBef>
                <a:spcPct val="0"/>
              </a:spcBef>
              <a:spcAft>
                <a:spcPct val="0"/>
              </a:spcAft>
              <a:buClrTx/>
              <a:buSzTx/>
              <a:buFontTx/>
              <a:buNone/>
              <a:tabLst>
                <a:tab pos="6183313" algn="l"/>
              </a:tabLst>
              <a:defRPr/>
            </a:pPr>
            <a:r>
              <a:rPr kumimoji="0" lang="en-US" sz="5600" b="0" i="0"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mj-lt"/>
                <a:ea typeface="+mj-ea"/>
                <a:cs typeface="+mj-cs"/>
              </a:rPr>
              <a:t>Tarsia</a:t>
            </a:r>
            <a:r>
              <a:rPr kumimoji="0" lang="en-US" sz="5600" b="0" i="0" u="none" strike="noStrike" kern="1200" cap="none" spc="0" normalizeH="0" noProof="0" dirty="0" smtClean="0">
                <a:ln>
                  <a:noFill/>
                </a:ln>
                <a:solidFill>
                  <a:srgbClr val="0070C0"/>
                </a:solidFill>
                <a:effectLst>
                  <a:outerShdw blurRad="38100" dist="38100" dir="2700000" algn="tl">
                    <a:srgbClr val="000000">
                      <a:alpha val="43137"/>
                    </a:srgbClr>
                  </a:outerShdw>
                </a:effectLst>
                <a:uLnTx/>
                <a:uFillTx/>
                <a:latin typeface="+mj-lt"/>
                <a:ea typeface="+mj-ea"/>
                <a:cs typeface="+mj-cs"/>
              </a:rPr>
              <a:t> is known</a:t>
            </a:r>
            <a:r>
              <a:rPr kumimoji="0" lang="en-US" sz="5600" b="0" i="0"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mj-lt"/>
                <a:ea typeface="+mj-ea"/>
                <a:cs typeface="+mj-cs"/>
              </a:rPr>
              <a:t> around the world</a:t>
            </a:r>
            <a:endParaRPr kumimoji="0" lang="ru-RU" sz="5600" b="0"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mj-lt"/>
              <a:ea typeface="+mj-ea"/>
              <a:cs typeface="+mj-cs"/>
            </a:endParaRPr>
          </a:p>
        </p:txBody>
      </p:sp>
      <p:sp>
        <p:nvSpPr>
          <p:cNvPr id="9" name="Text Placeholder 2"/>
          <p:cNvSpPr txBox="1">
            <a:spLocks/>
          </p:cNvSpPr>
          <p:nvPr/>
        </p:nvSpPr>
        <p:spPr bwMode="auto">
          <a:xfrm>
            <a:off x="2761953" y="1857400"/>
            <a:ext cx="9073008" cy="4320480"/>
          </a:xfrm>
          <a:prstGeom prst="rect">
            <a:avLst/>
          </a:prstGeom>
          <a:noFill/>
          <a:ln w="9525">
            <a:noFill/>
            <a:miter lim="800000"/>
            <a:headEnd/>
            <a:tailEnd/>
          </a:ln>
        </p:spPr>
        <p:txBody>
          <a:bodyPr vert="horz" wrap="square" lIns="91426" tIns="45713" rIns="91426" bIns="45713" numCol="1" anchor="t" anchorCtr="0" compatLnSpc="1">
            <a:prstTxWarp prst="textNoShape">
              <a:avLst/>
            </a:prstTxWarp>
          </a:bodyPr>
          <a:lstStyle/>
          <a:p>
            <a:pPr marL="342369" marR="0" lvl="0" indent="-342369" algn="l" defTabSz="913400" rtl="0" eaLnBrk="1" fontAlgn="base" latinLnBrk="0" hangingPunct="1">
              <a:lnSpc>
                <a:spcPct val="100000"/>
              </a:lnSpc>
              <a:spcBef>
                <a:spcPct val="20000"/>
              </a:spcBef>
              <a:spcAft>
                <a:spcPct val="0"/>
              </a:spcAft>
              <a:buClrTx/>
              <a:buSzTx/>
              <a:tabLst/>
              <a:defRPr/>
            </a:pPr>
            <a:r>
              <a:rPr lang="en-US" sz="3200" dirty="0" smtClean="0"/>
              <a:t>Major countries, where Tarsia is very popular are: </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369" marR="0" lvl="0" indent="-342369" algn="l" defTabSz="913400" rtl="0" eaLnBrk="1" fontAlgn="base" latinLnBrk="0" hangingPunct="1">
              <a:lnSpc>
                <a:spcPct val="100000"/>
              </a:lnSpc>
              <a:spcBef>
                <a:spcPct val="20000"/>
              </a:spcBef>
              <a:spcAft>
                <a:spcPct val="0"/>
              </a:spcAft>
              <a:buClrTx/>
              <a:buSzTx/>
              <a:buFont typeface="Arial"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UK</a:t>
            </a:r>
          </a:p>
          <a:p>
            <a:pPr marL="342369" indent="-342369" defTabSz="913400" fontAlgn="base">
              <a:spcBef>
                <a:spcPct val="20000"/>
              </a:spcBef>
              <a:spcAft>
                <a:spcPct val="0"/>
              </a:spcAft>
              <a:buFont typeface="Arial" charset="0"/>
              <a:buChar char="•"/>
            </a:pPr>
            <a:r>
              <a:rPr lang="en-US" sz="3200" dirty="0" smtClean="0"/>
              <a:t>USA</a:t>
            </a:r>
          </a:p>
          <a:p>
            <a:pPr marL="342369" marR="0" lvl="0" indent="-342369" algn="l" defTabSz="913400" rtl="0" eaLnBrk="1" fontAlgn="base" latinLnBrk="0" hangingPunct="1">
              <a:lnSpc>
                <a:spcPct val="100000"/>
              </a:lnSpc>
              <a:spcBef>
                <a:spcPct val="20000"/>
              </a:spcBef>
              <a:spcAft>
                <a:spcPct val="0"/>
              </a:spcAft>
              <a:buClrTx/>
              <a:buSzTx/>
              <a:buFont typeface="Arial" charset="0"/>
              <a:buChar char="•"/>
              <a:tabLst/>
              <a:defRPr/>
            </a:pPr>
            <a:r>
              <a:rPr lang="en-US" sz="3200" dirty="0" smtClean="0"/>
              <a:t>The rest of EU</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a:p>
            <a:pPr marL="342369" marR="0" lvl="0" indent="-342369" algn="l" defTabSz="913400" rtl="0" eaLnBrk="1" fontAlgn="base" latinLnBrk="0" hangingPunct="1">
              <a:lnSpc>
                <a:spcPct val="100000"/>
              </a:lnSpc>
              <a:spcBef>
                <a:spcPct val="20000"/>
              </a:spcBef>
              <a:spcAft>
                <a:spcPct val="0"/>
              </a:spcAft>
              <a:buClrTx/>
              <a:buSzTx/>
              <a:buFont typeface="Arial"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UA</a:t>
            </a:r>
          </a:p>
          <a:p>
            <a:pPr marL="342369" marR="0" lvl="0" indent="-342369" algn="l" defTabSz="913400" rtl="0" eaLnBrk="1" fontAlgn="base" latinLnBrk="0" hangingPunct="1">
              <a:lnSpc>
                <a:spcPct val="100000"/>
              </a:lnSpc>
              <a:spcBef>
                <a:spcPct val="20000"/>
              </a:spcBef>
              <a:spcAft>
                <a:spcPct val="0"/>
              </a:spcAft>
              <a:buClrTx/>
              <a:buSzTx/>
              <a:tabLst/>
              <a:defRPr/>
            </a:pPr>
            <a:r>
              <a:rPr kumimoji="0" lang="en-US" sz="3200" b="0" i="1" u="none" strike="noStrike" kern="1200" cap="none" spc="0" normalizeH="0" baseline="0" noProof="0" dirty="0" smtClean="0">
                <a:ln>
                  <a:noFill/>
                </a:ln>
                <a:solidFill>
                  <a:schemeClr val="tx1"/>
                </a:solidFill>
                <a:effectLst/>
                <a:uLnTx/>
                <a:uFillTx/>
                <a:latin typeface="+mn-lt"/>
                <a:ea typeface="+mn-ea"/>
                <a:cs typeface="+mn-cs"/>
              </a:rPr>
              <a:t>Historically the software </a:t>
            </a:r>
            <a:r>
              <a:rPr kumimoji="0" lang="en-US" sz="3200" b="0" i="1" u="none" strike="noStrike" kern="1200" cap="none" spc="0" normalizeH="0" noProof="0" dirty="0" smtClean="0">
                <a:ln>
                  <a:noFill/>
                </a:ln>
                <a:solidFill>
                  <a:schemeClr val="tx1"/>
                </a:solidFill>
                <a:effectLst/>
                <a:uLnTx/>
                <a:uFillTx/>
                <a:latin typeface="+mn-lt"/>
                <a:ea typeface="+mn-ea"/>
                <a:cs typeface="+mn-cs"/>
              </a:rPr>
              <a:t>distribution in UK is much higher than in the</a:t>
            </a:r>
            <a:r>
              <a:rPr lang="en-US" sz="3200" i="1" dirty="0" smtClean="0"/>
              <a:t> rest of EU</a:t>
            </a:r>
            <a:r>
              <a:rPr kumimoji="0" lang="en-US" sz="3200" b="0" i="1" u="none" strike="noStrike" kern="1200" cap="none" spc="0" normalizeH="0" noProof="0" dirty="0" smtClean="0">
                <a:ln>
                  <a:noFill/>
                </a:ln>
                <a:solidFill>
                  <a:schemeClr val="tx1"/>
                </a:solidFill>
                <a:effectLst/>
                <a:uLnTx/>
                <a:uFillTx/>
                <a:latin typeface="+mn-lt"/>
                <a:ea typeface="+mn-ea"/>
                <a:cs typeface="+mn-cs"/>
              </a:rPr>
              <a:t>;  but USA </a:t>
            </a:r>
            <a:r>
              <a:rPr lang="en-US" sz="3200" i="1" dirty="0" smtClean="0"/>
              <a:t>also picked up the technologic advantages of Tarsia.</a:t>
            </a:r>
            <a:endParaRPr kumimoji="0" lang="ru-RU" sz="3200" b="0" i="1" u="none" strike="noStrike" kern="1200" cap="none" spc="0" normalizeH="0" baseline="0" noProof="0" dirty="0">
              <a:ln>
                <a:noFill/>
              </a:ln>
              <a:solidFill>
                <a:schemeClr val="tx1"/>
              </a:solidFill>
              <a:effectLst/>
              <a:uLnTx/>
              <a:uFillTx/>
              <a:latin typeface="+mn-lt"/>
              <a:ea typeface="+mn-ea"/>
              <a:cs typeface="+mn-cs"/>
            </a:endParaRPr>
          </a:p>
        </p:txBody>
      </p:sp>
      <p:pic>
        <p:nvPicPr>
          <p:cNvPr id="13313" name="Picture 1"/>
          <p:cNvPicPr>
            <a:picLocks noChangeAspect="1" noChangeArrowheads="1"/>
          </p:cNvPicPr>
          <p:nvPr/>
        </p:nvPicPr>
        <p:blipFill>
          <a:blip r:embed="rId4" cstate="print"/>
          <a:srcRect/>
          <a:stretch>
            <a:fillRect/>
          </a:stretch>
        </p:blipFill>
        <p:spPr bwMode="auto">
          <a:xfrm>
            <a:off x="10420450" y="2577480"/>
            <a:ext cx="2160240" cy="2160240"/>
          </a:xfrm>
          <a:prstGeom prst="rect">
            <a:avLst/>
          </a:prstGeom>
          <a:noFill/>
          <a:ln w="9525">
            <a:noFill/>
            <a:miter lim="800000"/>
            <a:headEnd/>
            <a:tailEnd/>
          </a:ln>
        </p:spPr>
      </p:pic>
      <p:sp>
        <p:nvSpPr>
          <p:cNvPr id="11" name="Rectangle 10"/>
          <p:cNvSpPr/>
          <p:nvPr/>
        </p:nvSpPr>
        <p:spPr>
          <a:xfrm>
            <a:off x="5714281" y="2649488"/>
            <a:ext cx="4392488" cy="216024"/>
          </a:xfrm>
          <a:prstGeom prst="rect">
            <a:avLst/>
          </a:prstGeom>
          <a:solidFill>
            <a:srgbClr val="00E668"/>
          </a:solidFill>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Rectangle 11"/>
          <p:cNvSpPr/>
          <p:nvPr/>
        </p:nvSpPr>
        <p:spPr>
          <a:xfrm>
            <a:off x="5714281" y="3225552"/>
            <a:ext cx="792088" cy="216024"/>
          </a:xfrm>
          <a:prstGeom prst="rect">
            <a:avLst/>
          </a:prstGeom>
          <a:solidFill>
            <a:srgbClr val="FFC000"/>
          </a:solidFill>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 name="Rectangle 12"/>
          <p:cNvSpPr/>
          <p:nvPr/>
        </p:nvSpPr>
        <p:spPr>
          <a:xfrm>
            <a:off x="5714281" y="3801616"/>
            <a:ext cx="576064" cy="216024"/>
          </a:xfrm>
          <a:prstGeom prst="rect">
            <a:avLst/>
          </a:prstGeom>
          <a:solidFill>
            <a:srgbClr val="00B0F0"/>
          </a:solidFill>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Rectangle 13"/>
          <p:cNvSpPr/>
          <p:nvPr/>
        </p:nvSpPr>
        <p:spPr>
          <a:xfrm>
            <a:off x="5714281" y="4305672"/>
            <a:ext cx="360040" cy="216024"/>
          </a:xfrm>
          <a:prstGeom prst="rect">
            <a:avLst/>
          </a:prstGeom>
          <a:solidFill>
            <a:srgbClr val="FFFF00"/>
          </a:solidFill>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020802"/>
          </a:xfrm>
        </p:spPr>
        <p:txBody>
          <a:bodyPr>
            <a:normAutofit/>
          </a:bodyPr>
          <a:lstStyle/>
          <a:p>
            <a:r>
              <a:rPr lang="en-US" sz="5000" dirty="0" smtClean="0">
                <a:solidFill>
                  <a:srgbClr val="0070C0"/>
                </a:solidFill>
                <a:effectLst>
                  <a:outerShdw blurRad="38100" dist="38100" dir="2700000" algn="tl">
                    <a:srgbClr val="000000">
                      <a:alpha val="43137"/>
                    </a:srgbClr>
                  </a:outerShdw>
                </a:effectLst>
              </a:rPr>
              <a:t>Standards &amp; technologies supported</a:t>
            </a:r>
            <a:endParaRPr lang="ru-RU" sz="5000"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45929" y="1209328"/>
            <a:ext cx="10225136" cy="4176464"/>
          </a:xfrm>
        </p:spPr>
        <p:txBody>
          <a:bodyPr>
            <a:normAutofit/>
          </a:bodyPr>
          <a:lstStyle/>
          <a:p>
            <a:pPr>
              <a:lnSpc>
                <a:spcPct val="150000"/>
              </a:lnSpc>
              <a:buNone/>
            </a:pPr>
            <a:r>
              <a:rPr lang="en-US" sz="3600" b="1" u="sng" dirty="0" smtClean="0">
                <a:solidFill>
                  <a:srgbClr val="002060"/>
                </a:solidFill>
                <a:latin typeface="Calibri Italic" charset="0"/>
                <a:cs typeface="Calibri Italic" charset="0"/>
                <a:sym typeface="Calibri Italic" charset="0"/>
              </a:rPr>
              <a:t>Education standards </a:t>
            </a:r>
          </a:p>
          <a:p>
            <a:r>
              <a:rPr lang="en-US" sz="3600" dirty="0" smtClean="0">
                <a:solidFill>
                  <a:srgbClr val="002060"/>
                </a:solidFill>
                <a:latin typeface="Calibri" pitchFamily="34" charset="0"/>
                <a:cs typeface="Calibri" pitchFamily="34" charset="0"/>
                <a:sym typeface="Calibri Italic" charset="0"/>
              </a:rPr>
              <a:t>SCORM (learning management systems)</a:t>
            </a:r>
          </a:p>
          <a:p>
            <a:pPr>
              <a:lnSpc>
                <a:spcPct val="150000"/>
              </a:lnSpc>
              <a:buNone/>
            </a:pPr>
            <a:r>
              <a:rPr lang="en-US" sz="3600" b="1" u="sng" dirty="0" smtClean="0">
                <a:solidFill>
                  <a:srgbClr val="002060"/>
                </a:solidFill>
                <a:latin typeface="Calibri Italic" charset="0"/>
                <a:cs typeface="Calibri Italic" charset="0"/>
                <a:sym typeface="Calibri Italic" charset="0"/>
              </a:rPr>
              <a:t>SW Technologies and approaches</a:t>
            </a:r>
          </a:p>
          <a:p>
            <a:r>
              <a:rPr lang="en-US" sz="3600" dirty="0" smtClean="0">
                <a:solidFill>
                  <a:srgbClr val="002060"/>
                </a:solidFill>
                <a:latin typeface="Calibri" pitchFamily="34" charset="0"/>
                <a:cs typeface="Calibri" pitchFamily="34" charset="0"/>
                <a:sym typeface="Calibri Italic" charset="0"/>
              </a:rPr>
              <a:t>Click once technology - on demand</a:t>
            </a:r>
          </a:p>
          <a:p>
            <a:r>
              <a:rPr lang="en-US" sz="3600" dirty="0" smtClean="0">
                <a:solidFill>
                  <a:srgbClr val="002060"/>
                </a:solidFill>
                <a:latin typeface="Calibri" pitchFamily="34" charset="0"/>
                <a:cs typeface="Calibri" pitchFamily="34" charset="0"/>
                <a:sym typeface="Calibri Italic" charset="0"/>
              </a:rPr>
              <a:t>Silent setup</a:t>
            </a:r>
          </a:p>
          <a:p>
            <a:pPr>
              <a:lnSpc>
                <a:spcPct val="150000"/>
              </a:lnSpc>
              <a:buNone/>
            </a:pPr>
            <a:endParaRPr lang="ru-RU" sz="3600" b="1" dirty="0" smtClean="0">
              <a:solidFill>
                <a:srgbClr val="002060"/>
              </a:solidFill>
            </a:endParaRPr>
          </a:p>
          <a:p>
            <a:pPr>
              <a:lnSpc>
                <a:spcPct val="150000"/>
              </a:lnSpc>
              <a:buNone/>
            </a:pPr>
            <a:endParaRPr lang="en-US" sz="3600" dirty="0" smtClean="0"/>
          </a:p>
        </p:txBody>
      </p:sp>
      <p:pic>
        <p:nvPicPr>
          <p:cNvPr id="10" name="Picture 9" descr="1280938040_24bmgq8.jpg"/>
          <p:cNvPicPr>
            <a:picLocks noChangeAspect="1"/>
          </p:cNvPicPr>
          <p:nvPr/>
        </p:nvPicPr>
        <p:blipFill>
          <a:blip r:embed="rId4" cstate="print"/>
          <a:stretch>
            <a:fillRect/>
          </a:stretch>
        </p:blipFill>
        <p:spPr>
          <a:xfrm>
            <a:off x="9746729" y="4017640"/>
            <a:ext cx="1759769" cy="2342759"/>
          </a:xfrm>
          <a:prstGeom prst="rect">
            <a:avLst/>
          </a:prstGeom>
        </p:spPr>
      </p:pic>
      <p:pic>
        <p:nvPicPr>
          <p:cNvPr id="6149" name="Picture 5" descr="F:\Users\Yank\Documents\Conferences\Poland\Tarsia-2010\post-1-1193424329.png"/>
          <p:cNvPicPr>
            <a:picLocks noChangeAspect="1" noChangeArrowheads="1"/>
          </p:cNvPicPr>
          <p:nvPr/>
        </p:nvPicPr>
        <p:blipFill>
          <a:blip r:embed="rId5" cstate="print"/>
          <a:srcRect/>
          <a:stretch>
            <a:fillRect/>
          </a:stretch>
        </p:blipFill>
        <p:spPr bwMode="auto">
          <a:xfrm>
            <a:off x="10898857" y="1353344"/>
            <a:ext cx="1872208" cy="1872208"/>
          </a:xfrm>
          <a:prstGeom prst="rect">
            <a:avLst/>
          </a:prstGeom>
          <a:noFill/>
        </p:spPr>
      </p:pic>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8856983" cy="1020802"/>
          </a:xfrm>
        </p:spPr>
        <p:txBody>
          <a:bodyPr>
            <a:normAutofit/>
          </a:bodyPr>
          <a:lstStyle/>
          <a:p>
            <a:r>
              <a:rPr lang="en-US" sz="5000" dirty="0" smtClean="0">
                <a:solidFill>
                  <a:srgbClr val="0070C0"/>
                </a:solidFill>
                <a:effectLst>
                  <a:outerShdw blurRad="38100" dist="38100" dir="2700000" algn="tl">
                    <a:srgbClr val="000000">
                      <a:alpha val="43137"/>
                    </a:srgbClr>
                  </a:outerShdw>
                </a:effectLst>
              </a:rPr>
              <a:t>Formulator Tarsia Resources</a:t>
            </a:r>
            <a:endParaRPr lang="ru-RU" sz="5000"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473921" y="2145432"/>
            <a:ext cx="10153128" cy="3528392"/>
          </a:xfrm>
        </p:spPr>
        <p:txBody>
          <a:bodyPr>
            <a:normAutofit/>
          </a:bodyPr>
          <a:lstStyle/>
          <a:p>
            <a:r>
              <a:rPr lang="en-US" sz="3600" dirty="0" smtClean="0">
                <a:solidFill>
                  <a:srgbClr val="002060"/>
                </a:solidFill>
                <a:latin typeface="Calibri" pitchFamily="34" charset="0"/>
                <a:cs typeface="Calibri" pitchFamily="34" charset="0"/>
                <a:sym typeface="Calibri Italic" charset="0"/>
              </a:rPr>
              <a:t>Bryan  Dye http://www.mathsnet.net/ </a:t>
            </a:r>
          </a:p>
          <a:p>
            <a:r>
              <a:rPr lang="en-US" sz="3600" dirty="0" smtClean="0">
                <a:solidFill>
                  <a:srgbClr val="002060"/>
                </a:solidFill>
                <a:latin typeface="Calibri" pitchFamily="34" charset="0"/>
                <a:cs typeface="Calibri" pitchFamily="34" charset="0"/>
                <a:sym typeface="Calibri Italic" charset="0"/>
              </a:rPr>
              <a:t>Craig Barton </a:t>
            </a:r>
            <a:br>
              <a:rPr lang="en-US" sz="3600" dirty="0" smtClean="0">
                <a:solidFill>
                  <a:srgbClr val="002060"/>
                </a:solidFill>
                <a:latin typeface="Calibri" pitchFamily="34" charset="0"/>
                <a:cs typeface="Calibri" pitchFamily="34" charset="0"/>
                <a:sym typeface="Calibri Italic" charset="0"/>
              </a:rPr>
            </a:br>
            <a:r>
              <a:rPr lang="en-US" sz="3600" dirty="0" smtClean="0">
                <a:solidFill>
                  <a:srgbClr val="002060"/>
                </a:solidFill>
                <a:latin typeface="Calibri" pitchFamily="34" charset="0"/>
                <a:cs typeface="Calibri" pitchFamily="34" charset="0"/>
                <a:sym typeface="Calibri Italic" charset="0"/>
              </a:rPr>
              <a:t>http://www.mrbartonmaths. com/jigsaw.htm</a:t>
            </a:r>
          </a:p>
          <a:p>
            <a:r>
              <a:rPr lang="en-US" sz="3600" dirty="0" smtClean="0">
                <a:solidFill>
                  <a:srgbClr val="002060"/>
                </a:solidFill>
                <a:latin typeface="Calibri" pitchFamily="34" charset="0"/>
                <a:cs typeface="Calibri" pitchFamily="34" charset="0"/>
                <a:sym typeface="Calibri Italic" charset="0"/>
              </a:rPr>
              <a:t>NANAMIC: http://www.nanamic.org.uk/</a:t>
            </a:r>
          </a:p>
          <a:p>
            <a:r>
              <a:rPr lang="en-US" sz="3600" dirty="0" smtClean="0">
                <a:solidFill>
                  <a:srgbClr val="002060"/>
                </a:solidFill>
                <a:latin typeface="Calibri" pitchFamily="34" charset="0"/>
                <a:cs typeface="Calibri" pitchFamily="34" charset="0"/>
                <a:sym typeface="Calibri Italic" charset="0"/>
              </a:rPr>
              <a:t>MathedUp!  http://www.mathedup.co.uk/</a:t>
            </a:r>
          </a:p>
        </p:txBody>
      </p:sp>
      <p:pic>
        <p:nvPicPr>
          <p:cNvPr id="11267" name="Picture 3" descr="F:\Users\Yank\Documents\Conferences\Poland\Tarsia-2010\resources.gif"/>
          <p:cNvPicPr>
            <a:picLocks noChangeAspect="1" noChangeArrowheads="1"/>
          </p:cNvPicPr>
          <p:nvPr/>
        </p:nvPicPr>
        <p:blipFill>
          <a:blip r:embed="rId4" cstate="print"/>
          <a:srcRect/>
          <a:stretch>
            <a:fillRect/>
          </a:stretch>
        </p:blipFill>
        <p:spPr bwMode="auto">
          <a:xfrm>
            <a:off x="10436527" y="921296"/>
            <a:ext cx="2576211" cy="2232248"/>
          </a:xfrm>
          <a:prstGeom prst="rect">
            <a:avLst/>
          </a:prstGeom>
          <a:noFill/>
        </p:spPr>
      </p:pic>
    </p:spTree>
  </p:cSld>
  <p:clrMapOvr>
    <a:masterClrMapping/>
  </p:clrMapOvr>
  <p:transition>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2545929" y="-12485"/>
            <a:ext cx="10153128" cy="1840839"/>
          </a:xfrm>
        </p:spPr>
        <p:txBody>
          <a:bodyPr wrap="square">
            <a:spAutoFit/>
          </a:bodyPr>
          <a:lstStyle/>
          <a:p>
            <a:pPr defTabSz="1161562">
              <a:tabLst>
                <a:tab pos="6183313" algn="l"/>
              </a:tabLst>
            </a:pPr>
            <a:r>
              <a:rPr lang="en-US" sz="5600" dirty="0" smtClean="0">
                <a:solidFill>
                  <a:srgbClr val="0070C0"/>
                </a:solidFill>
                <a:effectLst>
                  <a:outerShdw blurRad="38100" dist="38100" dir="2700000" algn="tl">
                    <a:srgbClr val="000000">
                      <a:alpha val="43137"/>
                    </a:srgbClr>
                  </a:outerShdw>
                </a:effectLst>
              </a:rPr>
              <a:t>Didactic materials circulating and distribution</a:t>
            </a:r>
            <a:endParaRPr lang="ru-RU" sz="5600" dirty="0">
              <a:solidFill>
                <a:srgbClr val="0070C0"/>
              </a:solidFill>
              <a:effectLst>
                <a:outerShdw blurRad="38100" dist="38100" dir="2700000" algn="tl">
                  <a:srgbClr val="000000">
                    <a:alpha val="43137"/>
                  </a:srgbClr>
                </a:outerShdw>
              </a:effectLst>
            </a:endParaRPr>
          </a:p>
        </p:txBody>
      </p:sp>
      <p:sp>
        <p:nvSpPr>
          <p:cNvPr id="8" name="Text Placeholder 2"/>
          <p:cNvSpPr txBox="1">
            <a:spLocks/>
          </p:cNvSpPr>
          <p:nvPr/>
        </p:nvSpPr>
        <p:spPr>
          <a:xfrm>
            <a:off x="2689945" y="1785392"/>
            <a:ext cx="8229265" cy="4525863"/>
          </a:xfrm>
          <a:prstGeom prst="rect">
            <a:avLst/>
          </a:prstGeom>
        </p:spPr>
        <p:txBody>
          <a:bodyPr vert="horz" lIns="116156" tIns="58078" rIns="116156" bIns="58078" rtlCol="0">
            <a:normAutofit/>
          </a:bodyPr>
          <a:lstStyle/>
          <a:p>
            <a:pPr marL="274638" marR="0" lvl="0" indent="808038" algn="l" defTabSz="1161562" rtl="0" eaLnBrk="1" fontAlgn="auto" latinLnBrk="0" hangingPunct="1">
              <a:lnSpc>
                <a:spcPct val="100000"/>
              </a:lnSpc>
              <a:spcBef>
                <a:spcPct val="20000"/>
              </a:spcBef>
              <a:spcAft>
                <a:spcPts val="0"/>
              </a:spcAft>
              <a:buClrTx/>
              <a:buSzTx/>
              <a:buFont typeface="Wingdings" pitchFamily="2" charset="2"/>
              <a:buChar char="ü"/>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Format</a:t>
            </a:r>
          </a:p>
          <a:p>
            <a:pPr marL="943769" marR="0" lvl="1" indent="-362988"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PDF -ready templates</a:t>
            </a:r>
          </a:p>
          <a:p>
            <a:pPr marL="943769" marR="0" lvl="1" indent="-362988"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Jigsaw files</a:t>
            </a:r>
          </a:p>
          <a:p>
            <a:pPr marL="274638" marR="0" lvl="0" indent="808038" algn="l" defTabSz="1161562" rtl="0" eaLnBrk="1" fontAlgn="auto" latinLnBrk="0" hangingPunct="1">
              <a:lnSpc>
                <a:spcPct val="100000"/>
              </a:lnSpc>
              <a:spcBef>
                <a:spcPct val="20000"/>
              </a:spcBef>
              <a:spcAft>
                <a:spcPts val="0"/>
              </a:spcAft>
              <a:buClrTx/>
              <a:buSzTx/>
              <a:buFont typeface="Wingdings" pitchFamily="2" charset="2"/>
              <a:buChar char="ü"/>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Repository</a:t>
            </a:r>
          </a:p>
          <a:p>
            <a:pPr marL="943769" marR="0" lvl="1" indent="-362988"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Web-sites of enthusiasts</a:t>
            </a:r>
          </a:p>
          <a:p>
            <a:pPr marL="943769" marR="0" lvl="1" indent="-362988" algn="l" defTabSz="1161562" rtl="0" eaLnBrk="1" fontAlgn="auto" latinLnBrk="0" hangingPunct="1">
              <a:lnSpc>
                <a:spcPct val="100000"/>
              </a:lnSpc>
              <a:spcBef>
                <a:spcPct val="20000"/>
              </a:spcBef>
              <a:spcAft>
                <a:spcPts val="0"/>
              </a:spcAft>
              <a:buClrTx/>
              <a:buSzTx/>
              <a:buFont typeface="Arial" pitchFamily="34" charset="0"/>
              <a:buChar char="–"/>
              <a:tabLst/>
              <a:defRPr/>
            </a:pPr>
            <a:r>
              <a:rPr kumimoji="0" lang="en-US" sz="3600" b="0" i="0" u="none" strike="noStrike" kern="1200" cap="none" spc="0" normalizeH="0" baseline="0" noProof="0" dirty="0" smtClean="0">
                <a:ln>
                  <a:noFill/>
                </a:ln>
                <a:solidFill>
                  <a:schemeClr val="tx1"/>
                </a:solidFill>
                <a:effectLst/>
                <a:uLnTx/>
                <a:uFillTx/>
                <a:latin typeface="+mn-lt"/>
                <a:ea typeface="+mn-ea"/>
                <a:cs typeface="+mn-cs"/>
              </a:rPr>
              <a:t>Official web-sites of the societies</a:t>
            </a:r>
          </a:p>
          <a:p>
            <a:pPr marL="435586" marR="0" lvl="0" indent="-435586" algn="l" defTabSz="1161562" rtl="0" eaLnBrk="1" fontAlgn="auto" latinLnBrk="0" hangingPunct="1">
              <a:lnSpc>
                <a:spcPct val="100000"/>
              </a:lnSpc>
              <a:spcBef>
                <a:spcPct val="20000"/>
              </a:spcBef>
              <a:spcAft>
                <a:spcPts val="0"/>
              </a:spcAft>
              <a:buClrTx/>
              <a:buSzTx/>
              <a:buFont typeface="Arial" pitchFamily="34" charset="0"/>
              <a:buChar char="•"/>
              <a:tabLst/>
              <a:defRPr/>
            </a:pPr>
            <a:endParaRPr kumimoji="0" lang="ru-RU" sz="4100" b="0" i="0" u="none" strike="noStrike" kern="1200" cap="none" spc="0" normalizeH="0" baseline="0" noProof="0" dirty="0">
              <a:ln>
                <a:noFill/>
              </a:ln>
              <a:solidFill>
                <a:schemeClr val="tx1"/>
              </a:solidFill>
              <a:effectLst/>
              <a:uLnTx/>
              <a:uFillTx/>
              <a:latin typeface="+mn-lt"/>
              <a:ea typeface="+mn-ea"/>
              <a:cs typeface="+mn-cs"/>
            </a:endParaRPr>
          </a:p>
        </p:txBody>
      </p:sp>
      <p:pic>
        <p:nvPicPr>
          <p:cNvPr id="9" name="Picture 2"/>
          <p:cNvPicPr>
            <a:picLocks noChangeAspect="1" noChangeArrowheads="1"/>
          </p:cNvPicPr>
          <p:nvPr/>
        </p:nvPicPr>
        <p:blipFill>
          <a:blip r:embed="rId4" cstate="print"/>
          <a:srcRect/>
          <a:stretch>
            <a:fillRect/>
          </a:stretch>
        </p:blipFill>
        <p:spPr bwMode="auto">
          <a:xfrm>
            <a:off x="10394801" y="1785392"/>
            <a:ext cx="1512168" cy="1512168"/>
          </a:xfrm>
          <a:prstGeom prst="rect">
            <a:avLst/>
          </a:prstGeom>
          <a:noFill/>
          <a:ln w="9525">
            <a:noFill/>
            <a:miter lim="800000"/>
            <a:headEnd/>
            <a:tailEnd/>
          </a:ln>
        </p:spPr>
      </p:pic>
      <p:pic>
        <p:nvPicPr>
          <p:cNvPr id="10" name="Picture 4"/>
          <p:cNvPicPr>
            <a:picLocks noChangeAspect="1" noChangeArrowheads="1"/>
          </p:cNvPicPr>
          <p:nvPr/>
        </p:nvPicPr>
        <p:blipFill>
          <a:blip r:embed="rId5" cstate="print"/>
          <a:srcRect/>
          <a:stretch>
            <a:fillRect/>
          </a:stretch>
        </p:blipFill>
        <p:spPr bwMode="auto">
          <a:xfrm>
            <a:off x="9098657" y="2721496"/>
            <a:ext cx="1224136" cy="1413097"/>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4" cstate="print"/>
          <a:srcRect/>
          <a:stretch>
            <a:fillRect/>
          </a:stretch>
        </p:blipFill>
        <p:spPr bwMode="auto">
          <a:xfrm>
            <a:off x="10610825" y="417240"/>
            <a:ext cx="1961609" cy="3269349"/>
          </a:xfrm>
          <a:prstGeom prst="rect">
            <a:avLst/>
          </a:prstGeom>
          <a:noFill/>
          <a:ln w="9525">
            <a:noFill/>
            <a:miter lim="800000"/>
            <a:headEnd/>
            <a:tailEnd/>
          </a:ln>
        </p:spPr>
      </p:pic>
      <p:sp>
        <p:nvSpPr>
          <p:cNvPr id="2" name="Title 1"/>
          <p:cNvSpPr>
            <a:spLocks noGrp="1"/>
          </p:cNvSpPr>
          <p:nvPr>
            <p:ph type="title"/>
          </p:nvPr>
        </p:nvSpPr>
        <p:spPr>
          <a:xfrm>
            <a:off x="2473922" y="0"/>
            <a:ext cx="10538816" cy="1020802"/>
          </a:xfrm>
        </p:spPr>
        <p:txBody>
          <a:bodyPr>
            <a:normAutofit/>
          </a:bodyPr>
          <a:lstStyle/>
          <a:p>
            <a:r>
              <a:rPr lang="en-US" sz="5000" dirty="0" smtClean="0">
                <a:solidFill>
                  <a:srgbClr val="0070C0"/>
                </a:solidFill>
                <a:effectLst>
                  <a:outerShdw blurRad="38100" dist="38100" dir="2700000" algn="tl">
                    <a:srgbClr val="000000">
                      <a:alpha val="43137"/>
                    </a:srgbClr>
                  </a:outerShdw>
                </a:effectLst>
              </a:rPr>
              <a:t>Service Management</a:t>
            </a:r>
            <a:endParaRPr lang="ru-RU" sz="5000"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45929" y="1209328"/>
            <a:ext cx="10225136" cy="5544616"/>
          </a:xfrm>
        </p:spPr>
        <p:txBody>
          <a:bodyPr>
            <a:normAutofit/>
          </a:bodyPr>
          <a:lstStyle/>
          <a:p>
            <a:pPr>
              <a:lnSpc>
                <a:spcPct val="150000"/>
              </a:lnSpc>
              <a:buNone/>
            </a:pPr>
            <a:r>
              <a:rPr lang="en-US" sz="3600" b="1" u="sng" dirty="0" smtClean="0">
                <a:solidFill>
                  <a:srgbClr val="002060"/>
                </a:solidFill>
                <a:latin typeface="Calibri Italic" charset="0"/>
                <a:cs typeface="Calibri Italic" charset="0"/>
                <a:sym typeface="Calibri Italic" charset="0"/>
              </a:rPr>
              <a:t>Customers support</a:t>
            </a:r>
          </a:p>
          <a:p>
            <a:r>
              <a:rPr lang="en-US" sz="3600" dirty="0" smtClean="0">
                <a:solidFill>
                  <a:srgbClr val="002060"/>
                </a:solidFill>
                <a:latin typeface="Calibri" pitchFamily="34" charset="0"/>
                <a:cs typeface="Calibri" pitchFamily="34" charset="0"/>
                <a:sym typeface="Calibri Italic" charset="0"/>
              </a:rPr>
              <a:t>Incidents management (quick fixes);</a:t>
            </a:r>
          </a:p>
          <a:p>
            <a:r>
              <a:rPr lang="en-US" sz="3600" dirty="0" smtClean="0">
                <a:solidFill>
                  <a:srgbClr val="002060"/>
                </a:solidFill>
                <a:latin typeface="Calibri" pitchFamily="34" charset="0"/>
                <a:cs typeface="Calibri" pitchFamily="34" charset="0"/>
                <a:sym typeface="Calibri Italic" charset="0"/>
              </a:rPr>
              <a:t>Change management (additional functionality).</a:t>
            </a:r>
          </a:p>
          <a:p>
            <a:pPr>
              <a:lnSpc>
                <a:spcPct val="150000"/>
              </a:lnSpc>
              <a:buNone/>
            </a:pPr>
            <a:r>
              <a:rPr lang="en-US" sz="3600" b="1" u="sng" dirty="0" smtClean="0">
                <a:solidFill>
                  <a:srgbClr val="002060"/>
                </a:solidFill>
                <a:latin typeface="Calibri Italic" charset="0"/>
                <a:cs typeface="Calibri Italic" charset="0"/>
                <a:sym typeface="Calibri Italic" charset="0"/>
              </a:rPr>
              <a:t>Functional extension</a:t>
            </a:r>
          </a:p>
          <a:p>
            <a:r>
              <a:rPr lang="en-US" sz="3600" dirty="0" smtClean="0">
                <a:solidFill>
                  <a:srgbClr val="002060"/>
                </a:solidFill>
                <a:latin typeface="Calibri" pitchFamily="34" charset="0"/>
                <a:cs typeface="Calibri" pitchFamily="34" charset="0"/>
                <a:sym typeface="Calibri Italic" charset="0"/>
              </a:rPr>
              <a:t>Enhancements and Features implementation;</a:t>
            </a:r>
          </a:p>
          <a:p>
            <a:r>
              <a:rPr lang="en-US" sz="3600" dirty="0" smtClean="0">
                <a:solidFill>
                  <a:srgbClr val="002060"/>
                </a:solidFill>
                <a:latin typeface="Calibri" pitchFamily="34" charset="0"/>
                <a:cs typeface="Calibri" pitchFamily="34" charset="0"/>
                <a:sym typeface="Calibri Italic" charset="0"/>
              </a:rPr>
              <a:t>Customization;</a:t>
            </a:r>
          </a:p>
          <a:p>
            <a:pPr>
              <a:lnSpc>
                <a:spcPct val="150000"/>
              </a:lnSpc>
              <a:buNone/>
            </a:pPr>
            <a:endParaRPr lang="ru-RU" sz="3600" b="1" dirty="0" smtClean="0">
              <a:solidFill>
                <a:srgbClr val="002060"/>
              </a:solidFill>
            </a:endParaRPr>
          </a:p>
          <a:p>
            <a:pPr>
              <a:lnSpc>
                <a:spcPct val="150000"/>
              </a:lnSpc>
              <a:buNone/>
            </a:pPr>
            <a:endParaRPr lang="en-US" sz="3600" dirty="0" smtClean="0"/>
          </a:p>
        </p:txBody>
      </p:sp>
    </p:spTree>
  </p:cSld>
  <p:clrMapOvr>
    <a:masterClrMapping/>
  </p:clrMapOvr>
  <p:transition>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4099" name="Picture 3" descr="F:\Users\Yank\Documents\Conferences\Poland\Tarsia-2010\Images\concl.png"/>
          <p:cNvPicPr>
            <a:picLocks noChangeAspect="1" noChangeArrowheads="1"/>
          </p:cNvPicPr>
          <p:nvPr/>
        </p:nvPicPr>
        <p:blipFill>
          <a:blip r:embed="rId4" cstate="print">
            <a:duotone>
              <a:schemeClr val="accent5">
                <a:shade val="45000"/>
                <a:satMod val="135000"/>
              </a:schemeClr>
              <a:prstClr val="white"/>
            </a:duotone>
          </a:blip>
          <a:srcRect/>
          <a:stretch>
            <a:fillRect/>
          </a:stretch>
        </p:blipFill>
        <p:spPr bwMode="auto">
          <a:xfrm>
            <a:off x="7459663" y="4017640"/>
            <a:ext cx="5553075" cy="2457450"/>
          </a:xfrm>
          <a:prstGeom prst="rect">
            <a:avLst/>
          </a:prstGeom>
          <a:noFill/>
        </p:spPr>
      </p:pic>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Conclusion</a:t>
            </a:r>
            <a:endParaRPr lang="ru-RU"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45928" y="1209328"/>
            <a:ext cx="10466809" cy="5256584"/>
          </a:xfrm>
        </p:spPr>
        <p:txBody>
          <a:bodyPr>
            <a:normAutofit lnSpcReduction="10000"/>
          </a:bodyPr>
          <a:lstStyle/>
          <a:p>
            <a:pPr marL="533400" indent="-533400" algn="just">
              <a:lnSpc>
                <a:spcPct val="150000"/>
              </a:lnSpc>
            </a:pPr>
            <a:r>
              <a:rPr lang="en-US" sz="3200" b="1" u="sng" dirty="0" smtClean="0">
                <a:solidFill>
                  <a:srgbClr val="002060"/>
                </a:solidFill>
                <a:latin typeface="Calibri" pitchFamily="34" charset="0"/>
                <a:cs typeface="Calibri" pitchFamily="34" charset="0"/>
                <a:sym typeface="Calibri Italic" charset="0"/>
              </a:rPr>
              <a:t>Making learning activities </a:t>
            </a:r>
            <a:r>
              <a:rPr lang="en-US" sz="3200" b="1" dirty="0" smtClean="0">
                <a:solidFill>
                  <a:srgbClr val="002060"/>
                </a:solidFill>
                <a:latin typeface="Calibri" pitchFamily="34" charset="0"/>
                <a:cs typeface="Calibri" pitchFamily="34" charset="0"/>
                <a:sym typeface="Calibri Italic" charset="0"/>
              </a:rPr>
              <a:t>with Tarsia is easy and fun</a:t>
            </a:r>
          </a:p>
          <a:p>
            <a:pPr marL="533400" indent="-533400" algn="just">
              <a:lnSpc>
                <a:spcPct val="150000"/>
              </a:lnSpc>
            </a:pPr>
            <a:r>
              <a:rPr lang="en-US" sz="3200" b="1" u="sng" dirty="0" smtClean="0">
                <a:solidFill>
                  <a:srgbClr val="002060"/>
                </a:solidFill>
                <a:latin typeface="Calibri" pitchFamily="34" charset="0"/>
                <a:cs typeface="Calibri" pitchFamily="34" charset="0"/>
                <a:sym typeface="Calibri Italic" charset="0"/>
              </a:rPr>
              <a:t>Easy share </a:t>
            </a:r>
            <a:r>
              <a:rPr lang="en-US" sz="3200" b="1" dirty="0" smtClean="0">
                <a:solidFill>
                  <a:srgbClr val="002060"/>
                </a:solidFill>
                <a:latin typeface="Calibri" pitchFamily="34" charset="0"/>
                <a:cs typeface="Calibri" pitchFamily="34" charset="0"/>
                <a:sym typeface="Calibri Italic" charset="0"/>
              </a:rPr>
              <a:t>of the education material makes it absolutely useful for every teacher of Math</a:t>
            </a:r>
          </a:p>
          <a:p>
            <a:pPr marL="533400" indent="-533400" algn="just">
              <a:lnSpc>
                <a:spcPct val="150000"/>
              </a:lnSpc>
            </a:pPr>
            <a:r>
              <a:rPr lang="en-US" sz="3200" b="1" u="sng" dirty="0" smtClean="0">
                <a:solidFill>
                  <a:srgbClr val="002060"/>
                </a:solidFill>
                <a:latin typeface="Calibri" pitchFamily="34" charset="0"/>
                <a:cs typeface="Calibri" pitchFamily="34" charset="0"/>
                <a:sym typeface="Calibri Italic" charset="0"/>
              </a:rPr>
              <a:t>Numerous resources</a:t>
            </a:r>
            <a:r>
              <a:rPr lang="en-US" sz="3200" b="1" dirty="0" smtClean="0">
                <a:solidFill>
                  <a:srgbClr val="002060"/>
                </a:solidFill>
                <a:latin typeface="Calibri" pitchFamily="34" charset="0"/>
                <a:cs typeface="Calibri" pitchFamily="34" charset="0"/>
                <a:sym typeface="Calibri Italic" charset="0"/>
              </a:rPr>
              <a:t> with various design and content of the activities</a:t>
            </a:r>
          </a:p>
          <a:p>
            <a:pPr marL="533400" indent="-533400" algn="just">
              <a:lnSpc>
                <a:spcPct val="150000"/>
              </a:lnSpc>
            </a:pPr>
            <a:r>
              <a:rPr lang="en-US" sz="3200" b="1" u="sng" dirty="0" smtClean="0">
                <a:solidFill>
                  <a:srgbClr val="002060"/>
                </a:solidFill>
                <a:latin typeface="Calibri" pitchFamily="34" charset="0"/>
                <a:cs typeface="Calibri" pitchFamily="34" charset="0"/>
                <a:sym typeface="Calibri Italic" charset="0"/>
              </a:rPr>
              <a:t>Exchange media: </a:t>
            </a:r>
            <a:r>
              <a:rPr lang="en-US" sz="3200" b="1" dirty="0" smtClean="0">
                <a:solidFill>
                  <a:srgbClr val="002060"/>
                </a:solidFill>
                <a:latin typeface="Calibri" pitchFamily="34" charset="0"/>
                <a:cs typeface="Calibri" pitchFamily="34" charset="0"/>
                <a:sym typeface="Calibri Italic" charset="0"/>
              </a:rPr>
              <a:t>paper, PDF, MathML makes it absolutely valuable for every teacher.</a:t>
            </a:r>
          </a:p>
          <a:p>
            <a:pPr>
              <a:lnSpc>
                <a:spcPct val="150000"/>
              </a:lnSpc>
              <a:buNone/>
            </a:pPr>
            <a:endParaRPr lang="en-US" sz="3600" dirty="0" smtClean="0"/>
          </a:p>
        </p:txBody>
      </p:sp>
      <p:pic>
        <p:nvPicPr>
          <p:cNvPr id="9" name="Picture 5" descr="F:\Users\Yank\Documents\Conferences\Poland\Tarsia-2010\Images\goal.png"/>
          <p:cNvPicPr>
            <a:picLocks noChangeAspect="1" noChangeArrowheads="1"/>
          </p:cNvPicPr>
          <p:nvPr/>
        </p:nvPicPr>
        <p:blipFill>
          <a:blip r:embed="rId5" cstate="print">
            <a:duotone>
              <a:schemeClr val="accent5">
                <a:shade val="45000"/>
                <a:satMod val="135000"/>
              </a:schemeClr>
              <a:prstClr val="white"/>
            </a:duotone>
          </a:blip>
          <a:srcRect/>
          <a:stretch>
            <a:fillRect/>
          </a:stretch>
        </p:blipFill>
        <p:spPr bwMode="auto">
          <a:xfrm>
            <a:off x="12101260" y="273225"/>
            <a:ext cx="911478" cy="1224136"/>
          </a:xfrm>
          <a:prstGeom prst="rect">
            <a:avLst/>
          </a:prstGeom>
          <a:noFill/>
        </p:spPr>
      </p:pic>
    </p:spTree>
  </p:cSld>
  <p:clrMapOvr>
    <a:masterClrMapping/>
  </p:clrMapOvr>
  <p:transition>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020802"/>
          </a:xfrm>
        </p:spPr>
        <p:txBody>
          <a:bodyPr>
            <a:normAutofit/>
          </a:bodyPr>
          <a:lstStyle/>
          <a:p>
            <a:r>
              <a:rPr lang="en-US" dirty="0" smtClean="0">
                <a:solidFill>
                  <a:srgbClr val="0070C0"/>
                </a:solidFill>
                <a:effectLst>
                  <a:outerShdw blurRad="38100" dist="38100" dir="2700000" algn="tl">
                    <a:srgbClr val="000000">
                      <a:alpha val="43137"/>
                    </a:srgbClr>
                  </a:outerShdw>
                </a:effectLst>
              </a:rPr>
              <a:t>Further development of Tarsia</a:t>
            </a:r>
            <a:endParaRPr lang="ru-RU" dirty="0">
              <a:solidFill>
                <a:srgbClr val="0070C0"/>
              </a:solidFill>
              <a:effectLst>
                <a:outerShdw blurRad="38100" dist="38100" dir="2700000" algn="tl">
                  <a:srgbClr val="000000">
                    <a:alpha val="43137"/>
                  </a:srgbClr>
                </a:outerShdw>
              </a:effectLst>
            </a:endParaRPr>
          </a:p>
        </p:txBody>
      </p:sp>
      <p:pic>
        <p:nvPicPr>
          <p:cNvPr id="8194" name="Picture 2" descr="F:\Users\Yank\Documents\Conferences\Poland\Tarsia-2010\1.png"/>
          <p:cNvPicPr>
            <a:picLocks noChangeAspect="1" noChangeArrowheads="1"/>
          </p:cNvPicPr>
          <p:nvPr/>
        </p:nvPicPr>
        <p:blipFill>
          <a:blip r:embed="rId4" cstate="print"/>
          <a:srcRect/>
          <a:stretch>
            <a:fillRect/>
          </a:stretch>
        </p:blipFill>
        <p:spPr bwMode="auto">
          <a:xfrm>
            <a:off x="7995733" y="2289448"/>
            <a:ext cx="5017005" cy="4213712"/>
          </a:xfrm>
          <a:prstGeom prst="rect">
            <a:avLst/>
          </a:prstGeom>
          <a:noFill/>
        </p:spPr>
      </p:pic>
      <p:pic>
        <p:nvPicPr>
          <p:cNvPr id="8196" name="Picture 4"/>
          <p:cNvPicPr>
            <a:picLocks noChangeAspect="1" noChangeArrowheads="1"/>
          </p:cNvPicPr>
          <p:nvPr/>
        </p:nvPicPr>
        <p:blipFill>
          <a:blip r:embed="rId5" cstate="print"/>
          <a:srcRect/>
          <a:stretch>
            <a:fillRect/>
          </a:stretch>
        </p:blipFill>
        <p:spPr bwMode="auto">
          <a:xfrm>
            <a:off x="0" y="0"/>
            <a:ext cx="2527238" cy="6609928"/>
          </a:xfrm>
          <a:prstGeom prst="rect">
            <a:avLst/>
          </a:prstGeom>
          <a:noFill/>
          <a:ln w="9525">
            <a:noFill/>
            <a:miter lim="800000"/>
            <a:headEnd/>
            <a:tailEnd/>
          </a:ln>
        </p:spPr>
      </p:pic>
      <p:sp>
        <p:nvSpPr>
          <p:cNvPr id="11" name="Content Placeholder 2"/>
          <p:cNvSpPr>
            <a:spLocks noGrp="1"/>
          </p:cNvSpPr>
          <p:nvPr>
            <p:ph idx="1"/>
          </p:nvPr>
        </p:nvSpPr>
        <p:spPr>
          <a:xfrm>
            <a:off x="2761953" y="1209328"/>
            <a:ext cx="6264696" cy="4536504"/>
          </a:xfrm>
        </p:spPr>
        <p:txBody>
          <a:bodyPr>
            <a:normAutofit/>
          </a:bodyPr>
          <a:lstStyle/>
          <a:p>
            <a:pPr>
              <a:lnSpc>
                <a:spcPct val="150000"/>
              </a:lnSpc>
            </a:pPr>
            <a:r>
              <a:rPr lang="en-US" dirty="0" smtClean="0"/>
              <a:t>Multiplatform support;</a:t>
            </a:r>
          </a:p>
          <a:p>
            <a:pPr>
              <a:lnSpc>
                <a:spcPct val="150000"/>
              </a:lnSpc>
            </a:pPr>
            <a:r>
              <a:rPr lang="en-US" dirty="0" smtClean="0"/>
              <a:t>Interactive version for PC;</a:t>
            </a:r>
          </a:p>
          <a:p>
            <a:pPr>
              <a:lnSpc>
                <a:spcPct val="150000"/>
              </a:lnSpc>
            </a:pPr>
            <a:r>
              <a:rPr lang="en-US" dirty="0" smtClean="0"/>
              <a:t>3D shapes for puzzles.</a:t>
            </a:r>
          </a:p>
        </p:txBody>
      </p:sp>
    </p:spTree>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020802"/>
          </a:xfrm>
        </p:spPr>
        <p:txBody>
          <a:bodyPr>
            <a:normAutofit/>
          </a:bodyPr>
          <a:lstStyle/>
          <a:p>
            <a:r>
              <a:rPr lang="en-US" dirty="0" smtClean="0">
                <a:solidFill>
                  <a:srgbClr val="0070C0"/>
                </a:solidFill>
                <a:effectLst>
                  <a:outerShdw blurRad="38100" dist="38100" dir="2700000" algn="tl">
                    <a:srgbClr val="000000">
                      <a:alpha val="43137"/>
                    </a:srgbClr>
                  </a:outerShdw>
                </a:effectLst>
              </a:rPr>
              <a:t>Tarsia and collaboration in Poland</a:t>
            </a:r>
            <a:endParaRPr lang="ru-RU" dirty="0">
              <a:solidFill>
                <a:srgbClr val="0070C0"/>
              </a:solidFill>
              <a:effectLst>
                <a:outerShdw blurRad="38100" dist="38100" dir="2700000" algn="tl">
                  <a:srgbClr val="000000">
                    <a:alpha val="43137"/>
                  </a:srgbClr>
                </a:outerShdw>
              </a:effectLst>
            </a:endParaRPr>
          </a:p>
        </p:txBody>
      </p:sp>
      <p:pic>
        <p:nvPicPr>
          <p:cNvPr id="8196" name="Picture 4"/>
          <p:cNvPicPr>
            <a:picLocks noChangeAspect="1" noChangeArrowheads="1"/>
          </p:cNvPicPr>
          <p:nvPr/>
        </p:nvPicPr>
        <p:blipFill>
          <a:blip r:embed="rId4" cstate="print"/>
          <a:srcRect/>
          <a:stretch>
            <a:fillRect/>
          </a:stretch>
        </p:blipFill>
        <p:spPr bwMode="auto">
          <a:xfrm>
            <a:off x="0" y="0"/>
            <a:ext cx="2527238" cy="6609928"/>
          </a:xfrm>
          <a:prstGeom prst="rect">
            <a:avLst/>
          </a:prstGeom>
          <a:noFill/>
          <a:ln w="9525">
            <a:noFill/>
            <a:miter lim="800000"/>
            <a:headEnd/>
            <a:tailEnd/>
          </a:ln>
        </p:spPr>
      </p:pic>
      <p:sp>
        <p:nvSpPr>
          <p:cNvPr id="11" name="Content Placeholder 2"/>
          <p:cNvSpPr>
            <a:spLocks noGrp="1"/>
          </p:cNvSpPr>
          <p:nvPr>
            <p:ph idx="1"/>
          </p:nvPr>
        </p:nvSpPr>
        <p:spPr>
          <a:xfrm>
            <a:off x="2761953" y="1209328"/>
            <a:ext cx="9217024" cy="4536504"/>
          </a:xfrm>
        </p:spPr>
        <p:txBody>
          <a:bodyPr>
            <a:normAutofit/>
          </a:bodyPr>
          <a:lstStyle/>
          <a:p>
            <a:pPr>
              <a:lnSpc>
                <a:spcPct val="150000"/>
              </a:lnSpc>
            </a:pPr>
            <a:r>
              <a:rPr lang="en-US" dirty="0" smtClean="0"/>
              <a:t>Localization for Polish;</a:t>
            </a:r>
          </a:p>
          <a:p>
            <a:pPr>
              <a:lnSpc>
                <a:spcPct val="150000"/>
              </a:lnSpc>
            </a:pPr>
            <a:r>
              <a:rPr lang="en-US" dirty="0" smtClean="0"/>
              <a:t>Customized templates;</a:t>
            </a:r>
          </a:p>
          <a:p>
            <a:pPr>
              <a:lnSpc>
                <a:spcPct val="150000"/>
              </a:lnSpc>
            </a:pPr>
            <a:r>
              <a:rPr lang="en-US" dirty="0" smtClean="0"/>
              <a:t>Development of other software for education.</a:t>
            </a:r>
          </a:p>
        </p:txBody>
      </p:sp>
    </p:spTree>
  </p:cSld>
  <p:clrMapOvr>
    <a:masterClrMapping/>
  </p:clrMapOvr>
  <p:transition>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2051" name="Picture 3" descr="F:\Users\Yank\Documents\Conferences\Poland\Tarsia-2010\Questionnaire.png"/>
          <p:cNvPicPr>
            <a:picLocks noChangeAspect="1" noChangeArrowheads="1"/>
          </p:cNvPicPr>
          <p:nvPr/>
        </p:nvPicPr>
        <p:blipFill>
          <a:blip r:embed="rId4" cstate="print">
            <a:duotone>
              <a:schemeClr val="accent5">
                <a:shade val="45000"/>
                <a:satMod val="135000"/>
              </a:schemeClr>
              <a:prstClr val="white"/>
            </a:duotone>
          </a:blip>
          <a:srcRect/>
          <a:stretch>
            <a:fillRect/>
          </a:stretch>
        </p:blipFill>
        <p:spPr bwMode="auto">
          <a:xfrm>
            <a:off x="9746729" y="1713384"/>
            <a:ext cx="3266009" cy="2174475"/>
          </a:xfrm>
          <a:prstGeom prst="rect">
            <a:avLst/>
          </a:prstGeom>
          <a:noFill/>
        </p:spPr>
      </p:pic>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Questionnaire</a:t>
            </a:r>
            <a:endParaRPr lang="ru-RU"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833961" y="1497360"/>
            <a:ext cx="6840760" cy="4176464"/>
          </a:xfrm>
        </p:spPr>
        <p:txBody>
          <a:bodyPr>
            <a:normAutofit/>
          </a:bodyPr>
          <a:lstStyle/>
          <a:p>
            <a:pPr>
              <a:lnSpc>
                <a:spcPct val="150000"/>
              </a:lnSpc>
              <a:buNone/>
            </a:pPr>
            <a:r>
              <a:rPr lang="en-US" dirty="0" smtClean="0"/>
              <a:t>The team encourages you to fill out the “Questionnaire” and return it to the author.</a:t>
            </a:r>
          </a:p>
        </p:txBody>
      </p:sp>
      <p:pic>
        <p:nvPicPr>
          <p:cNvPr id="2050" name="Picture 2" descr="F:\Users\Yank\Documents\Conferences\Poland\Tarsia-2010\q-mark.png"/>
          <p:cNvPicPr>
            <a:picLocks noChangeAspect="1" noChangeArrowheads="1"/>
          </p:cNvPicPr>
          <p:nvPr/>
        </p:nvPicPr>
        <p:blipFill>
          <a:blip r:embed="rId5" cstate="print">
            <a:duotone>
              <a:schemeClr val="accent5">
                <a:shade val="45000"/>
                <a:satMod val="135000"/>
              </a:schemeClr>
              <a:prstClr val="white"/>
            </a:duotone>
          </a:blip>
          <a:srcRect/>
          <a:stretch>
            <a:fillRect/>
          </a:stretch>
        </p:blipFill>
        <p:spPr bwMode="auto">
          <a:xfrm>
            <a:off x="10754841" y="4377680"/>
            <a:ext cx="1514952" cy="2016224"/>
          </a:xfrm>
          <a:prstGeom prst="rect">
            <a:avLst/>
          </a:prstGeom>
          <a:noFill/>
        </p:spPr>
      </p:pic>
    </p:spTree>
  </p:cSld>
  <p:clrMapOvr>
    <a:masterClrMapping/>
  </p:clrMapOvr>
  <p:transition>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73922" y="0"/>
            <a:ext cx="10538816" cy="1020802"/>
          </a:xfrm>
        </p:spPr>
        <p:txBody>
          <a:bodyPr/>
          <a:lstStyle/>
          <a:p>
            <a:r>
              <a:rPr lang="en-US" dirty="0" smtClean="0">
                <a:solidFill>
                  <a:srgbClr val="0070C0"/>
                </a:solidFill>
                <a:effectLst>
                  <a:outerShdw blurRad="38100" dist="38100" dir="2700000" algn="tl">
                    <a:srgbClr val="000000">
                      <a:alpha val="43137"/>
                    </a:srgbClr>
                  </a:outerShdw>
                </a:effectLst>
              </a:rPr>
              <a:t>Listeners’ feedback</a:t>
            </a:r>
            <a:endParaRPr lang="ru-RU" dirty="0">
              <a:solidFill>
                <a:srgbClr val="0070C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833961" y="1281337"/>
            <a:ext cx="7488832" cy="5112568"/>
          </a:xfrm>
        </p:spPr>
        <p:txBody>
          <a:bodyPr>
            <a:normAutofit/>
          </a:bodyPr>
          <a:lstStyle/>
          <a:p>
            <a:pPr>
              <a:lnSpc>
                <a:spcPct val="150000"/>
              </a:lnSpc>
              <a:buNone/>
            </a:pPr>
            <a:r>
              <a:rPr lang="en-US" dirty="0" smtClean="0"/>
              <a:t>We appreciate your opinion and intention to make the software more targeting your everyday needs.</a:t>
            </a:r>
            <a:endParaRPr lang="ru-RU" dirty="0"/>
          </a:p>
        </p:txBody>
      </p:sp>
      <p:pic>
        <p:nvPicPr>
          <p:cNvPr id="2050" name="Picture 2" descr="F:\Users\Yank\Documents\Conferences\Poland\Tarsia-2010\q-mark.png"/>
          <p:cNvPicPr>
            <a:picLocks noChangeAspect="1" noChangeArrowheads="1"/>
          </p:cNvPicPr>
          <p:nvPr/>
        </p:nvPicPr>
        <p:blipFill>
          <a:blip r:embed="rId4" cstate="print">
            <a:duotone>
              <a:schemeClr val="accent5">
                <a:shade val="45000"/>
                <a:satMod val="135000"/>
              </a:schemeClr>
              <a:prstClr val="white"/>
            </a:duotone>
          </a:blip>
          <a:srcRect/>
          <a:stretch>
            <a:fillRect/>
          </a:stretch>
        </p:blipFill>
        <p:spPr bwMode="auto">
          <a:xfrm>
            <a:off x="10970865" y="4377680"/>
            <a:ext cx="1514952" cy="2016224"/>
          </a:xfrm>
          <a:prstGeom prst="rect">
            <a:avLst/>
          </a:prstGeom>
          <a:noFill/>
        </p:spPr>
      </p:pic>
    </p:spTree>
  </p:cSld>
  <p:clrMapOvr>
    <a:masterClrMapping/>
  </p:clrMapOvr>
  <p:transition>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01912" y="0"/>
            <a:ext cx="10610825" cy="1137320"/>
          </a:xfrm>
        </p:spPr>
        <p:txBody>
          <a:bodyPr>
            <a:normAutofit/>
          </a:bodyPr>
          <a:lstStyle/>
          <a:p>
            <a:r>
              <a:rPr lang="en-US" sz="6600" dirty="0" smtClean="0">
                <a:solidFill>
                  <a:srgbClr val="0070C0"/>
                </a:solidFill>
                <a:effectLst>
                  <a:outerShdw blurRad="38100" dist="38100" dir="2700000" algn="tl">
                    <a:srgbClr val="000000">
                      <a:alpha val="43137"/>
                    </a:srgbClr>
                  </a:outerShdw>
                </a:effectLst>
              </a:rPr>
              <a:t>Questions and Discussion</a:t>
            </a:r>
            <a:endParaRPr lang="ru-RU" sz="6600" dirty="0">
              <a:solidFill>
                <a:srgbClr val="0070C0"/>
              </a:solidFill>
              <a:effectLst>
                <a:outerShdw blurRad="38100" dist="38100" dir="2700000" algn="tl">
                  <a:srgbClr val="000000">
                    <a:alpha val="43137"/>
                  </a:srgbClr>
                </a:outerShdw>
              </a:effectLst>
            </a:endParaRPr>
          </a:p>
        </p:txBody>
      </p:sp>
      <p:pic>
        <p:nvPicPr>
          <p:cNvPr id="3076" name="Picture 4" descr="F:\Users\Yank\Documents\Conferences\Poland\Tarsia-2010\hand.png"/>
          <p:cNvPicPr>
            <a:picLocks noChangeAspect="1" noChangeArrowheads="1"/>
          </p:cNvPicPr>
          <p:nvPr/>
        </p:nvPicPr>
        <p:blipFill>
          <a:blip r:embed="rId4" cstate="print"/>
          <a:srcRect/>
          <a:stretch>
            <a:fillRect/>
          </a:stretch>
        </p:blipFill>
        <p:spPr bwMode="auto">
          <a:xfrm>
            <a:off x="3986089" y="1857400"/>
            <a:ext cx="6696744" cy="4375562"/>
          </a:xfrm>
          <a:prstGeom prst="rect">
            <a:avLst/>
          </a:prstGeom>
          <a:noFill/>
        </p:spPr>
      </p:pic>
    </p:spTree>
  </p:cSld>
  <p:clrMapOvr>
    <a:masterClrMapping/>
  </p:clrMapOvr>
  <p:transition>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905969" y="705272"/>
            <a:ext cx="7488832" cy="5184576"/>
          </a:xfrm>
        </p:spPr>
        <p:txBody>
          <a:bodyPr>
            <a:normAutofit/>
          </a:bodyPr>
          <a:lstStyle/>
          <a:p>
            <a:r>
              <a:rPr lang="en-US" sz="6000" dirty="0" smtClean="0">
                <a:solidFill>
                  <a:srgbClr val="0070C0"/>
                </a:solidFill>
                <a:effectLst>
                  <a:outerShdw blurRad="38100" dist="38100" dir="2700000" algn="tl">
                    <a:srgbClr val="000000">
                      <a:alpha val="43137"/>
                    </a:srgbClr>
                  </a:outerShdw>
                </a:effectLst>
              </a:rPr>
              <a:t>Thank you</a:t>
            </a:r>
            <a:br>
              <a:rPr lang="en-US" sz="6000" dirty="0" smtClean="0">
                <a:solidFill>
                  <a:srgbClr val="0070C0"/>
                </a:solidFill>
                <a:effectLst>
                  <a:outerShdw blurRad="38100" dist="38100" dir="2700000" algn="tl">
                    <a:srgbClr val="000000">
                      <a:alpha val="43137"/>
                    </a:srgbClr>
                  </a:outerShdw>
                </a:effectLst>
              </a:rPr>
            </a:br>
            <a:r>
              <a:rPr lang="en-US" sz="6000" dirty="0" smtClean="0">
                <a:solidFill>
                  <a:srgbClr val="0070C0"/>
                </a:solidFill>
                <a:effectLst>
                  <a:outerShdw blurRad="38100" dist="38100" dir="2700000" algn="tl">
                    <a:srgbClr val="000000">
                      <a:alpha val="43137"/>
                    </a:srgbClr>
                  </a:outerShdw>
                </a:effectLst>
              </a:rPr>
              <a:t>for your </a:t>
            </a:r>
            <a:br>
              <a:rPr lang="en-US" sz="6000" dirty="0" smtClean="0">
                <a:solidFill>
                  <a:srgbClr val="0070C0"/>
                </a:solidFill>
                <a:effectLst>
                  <a:outerShdw blurRad="38100" dist="38100" dir="2700000" algn="tl">
                    <a:srgbClr val="000000">
                      <a:alpha val="43137"/>
                    </a:srgbClr>
                  </a:outerShdw>
                </a:effectLst>
              </a:rPr>
            </a:br>
            <a:r>
              <a:rPr lang="en-US" sz="6000" dirty="0" smtClean="0">
                <a:solidFill>
                  <a:srgbClr val="0070C0"/>
                </a:solidFill>
                <a:effectLst>
                  <a:outerShdw blurRad="38100" dist="38100" dir="2700000" algn="tl">
                    <a:srgbClr val="000000">
                      <a:alpha val="43137"/>
                    </a:srgbClr>
                  </a:outerShdw>
                </a:effectLst>
              </a:rPr>
              <a:t>attention!</a:t>
            </a:r>
            <a:endParaRPr lang="ru-RU" sz="6000" dirty="0">
              <a:solidFill>
                <a:srgbClr val="0070C0"/>
              </a:solidFill>
              <a:effectLst>
                <a:outerShdw blurRad="38100" dist="38100" dir="2700000" algn="tl">
                  <a:srgbClr val="000000">
                    <a:alpha val="43137"/>
                  </a:srgbClr>
                </a:outerShdw>
              </a:effectLst>
            </a:endParaRPr>
          </a:p>
        </p:txBody>
      </p:sp>
      <p:pic>
        <p:nvPicPr>
          <p:cNvPr id="6" name="Picture 5" descr="F:\Users\Yank\Documents\Conferences\Poland\Tarsia-2010\thanks.png"/>
          <p:cNvPicPr>
            <a:picLocks noChangeAspect="1" noChangeArrowheads="1"/>
          </p:cNvPicPr>
          <p:nvPr/>
        </p:nvPicPr>
        <p:blipFill>
          <a:blip r:embed="rId4" cstate="print"/>
          <a:srcRect/>
          <a:stretch>
            <a:fillRect/>
          </a:stretch>
        </p:blipFill>
        <p:spPr bwMode="auto">
          <a:xfrm>
            <a:off x="9163079" y="201216"/>
            <a:ext cx="3849659" cy="3600400"/>
          </a:xfrm>
          <a:prstGeom prst="rect">
            <a:avLst/>
          </a:prstGeom>
          <a:noFill/>
        </p:spPr>
      </p:pic>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22445</TotalTime>
  <Words>3795</Words>
  <Application>Microsoft Office PowerPoint</Application>
  <PresentationFormat>Custom</PresentationFormat>
  <Paragraphs>343</Paragraphs>
  <Slides>48</Slides>
  <Notes>48</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Slide 1</vt:lpstr>
      <vt:lpstr>Goals</vt:lpstr>
      <vt:lpstr>Agenda </vt:lpstr>
      <vt:lpstr>Background for LA</vt:lpstr>
      <vt:lpstr>Learning activities for kids</vt:lpstr>
      <vt:lpstr>Age groups</vt:lpstr>
      <vt:lpstr>Recognition of mathematically gifted children</vt:lpstr>
      <vt:lpstr>Specific learning environment</vt:lpstr>
      <vt:lpstr>Learning activities are multipurpose</vt:lpstr>
      <vt:lpstr>Computer-aided development of the learning activities</vt:lpstr>
      <vt:lpstr>What is Tarsia?</vt:lpstr>
      <vt:lpstr>Tarsia outputs can be applied for:</vt:lpstr>
      <vt:lpstr>What Tarsia can do for you?</vt:lpstr>
      <vt:lpstr>Slide 14</vt:lpstr>
      <vt:lpstr>Automated services of Tarsia</vt:lpstr>
      <vt:lpstr>Historical aspect</vt:lpstr>
      <vt:lpstr>Variety of templates in Tarsia</vt:lpstr>
      <vt:lpstr>From Thinked over to Solved</vt:lpstr>
      <vt:lpstr>Creating the new activity</vt:lpstr>
      <vt:lpstr>Editing expressions </vt:lpstr>
      <vt:lpstr>Style/Size of the expressions</vt:lpstr>
      <vt:lpstr>Using Toolbars and Changing Layout</vt:lpstr>
      <vt:lpstr>Variety of expression toolbar templates</vt:lpstr>
      <vt:lpstr>Typing pares of equivalent expressions</vt:lpstr>
      <vt:lpstr>Check Inputs with Table View</vt:lpstr>
      <vt:lpstr>Output View</vt:lpstr>
      <vt:lpstr>Output View in contrast</vt:lpstr>
      <vt:lpstr>Simplified version of the activity</vt:lpstr>
      <vt:lpstr>Scaling the expression</vt:lpstr>
      <vt:lpstr>BackSide of the puzzles</vt:lpstr>
      <vt:lpstr>Printing Out the puzzles</vt:lpstr>
      <vt:lpstr>Printing outputs</vt:lpstr>
      <vt:lpstr>Changing the Activity Type</vt:lpstr>
      <vt:lpstr>Expression Library</vt:lpstr>
      <vt:lpstr>Options and Settings</vt:lpstr>
      <vt:lpstr>Architecture of Tarsia in brief</vt:lpstr>
      <vt:lpstr>Slide 37</vt:lpstr>
      <vt:lpstr>Standards &amp; technologies supported</vt:lpstr>
      <vt:lpstr>Formulator Tarsia Resources</vt:lpstr>
      <vt:lpstr>Didactic materials circulating and distribution</vt:lpstr>
      <vt:lpstr>Service Management</vt:lpstr>
      <vt:lpstr>Conclusion</vt:lpstr>
      <vt:lpstr>Further development of Tarsia</vt:lpstr>
      <vt:lpstr>Tarsia and collaboration in Poland</vt:lpstr>
      <vt:lpstr>Questionnaire</vt:lpstr>
      <vt:lpstr>Listeners’ feedback</vt:lpstr>
      <vt:lpstr>Questions and Discussion</vt:lpstr>
      <vt:lpstr>Thank you for your  attention!</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O.H.</dc:creator>
  <cp:lastModifiedBy>O.H.</cp:lastModifiedBy>
  <cp:revision>601</cp:revision>
  <dcterms:created xsi:type="dcterms:W3CDTF">2010-07-26T20:36:39Z</dcterms:created>
  <dcterms:modified xsi:type="dcterms:W3CDTF">2010-11-21T16:14:03Z</dcterms:modified>
</cp:coreProperties>
</file>